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0" r:id="rId2"/>
    <p:sldId id="256" r:id="rId3"/>
    <p:sldId id="267" r:id="rId4"/>
    <p:sldId id="268" r:id="rId5"/>
    <p:sldId id="257" r:id="rId6"/>
    <p:sldId id="258" r:id="rId7"/>
    <p:sldId id="266" r:id="rId8"/>
    <p:sldId id="260" r:id="rId9"/>
    <p:sldId id="261" r:id="rId10"/>
    <p:sldId id="269" r:id="rId11"/>
    <p:sldId id="270" r:id="rId12"/>
    <p:sldId id="271" r:id="rId13"/>
    <p:sldId id="265" r:id="rId14"/>
    <p:sldId id="273" r:id="rId15"/>
    <p:sldId id="274" r:id="rId16"/>
    <p:sldId id="275" r:id="rId17"/>
    <p:sldId id="277" r:id="rId18"/>
    <p:sldId id="278" r:id="rId19"/>
    <p:sldId id="279" r:id="rId20"/>
    <p:sldId id="276" r:id="rId21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A0567"/>
    <a:srgbClr val="0F08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1" d="100"/>
          <a:sy n="41" d="100"/>
        </p:scale>
        <p:origin x="-71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Título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22" name="21 Subtítulo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D641AA-D471-42BD-849A-A139602F2221}" type="datetimeFigureOut">
              <a:rPr lang="es-MX" smtClean="0"/>
              <a:t>23/05/2013</a:t>
            </a:fld>
            <a:endParaRPr lang="es-MX"/>
          </a:p>
        </p:txBody>
      </p:sp>
      <p:sp>
        <p:nvSpPr>
          <p:cNvPr id="20" name="19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10" name="9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4CB888-4CF0-4FC9-935F-ABBCB0DC7B47}" type="slidenum">
              <a:rPr lang="es-MX" smtClean="0"/>
              <a:t>‹Nº›</a:t>
            </a:fld>
            <a:endParaRPr lang="es-MX"/>
          </a:p>
        </p:txBody>
      </p:sp>
      <p:sp>
        <p:nvSpPr>
          <p:cNvPr id="8" name="7 Elipse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Elipse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D641AA-D471-42BD-849A-A139602F2221}" type="datetimeFigureOut">
              <a:rPr lang="es-MX" smtClean="0"/>
              <a:t>23/05/2013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4CB888-4CF0-4FC9-935F-ABBCB0DC7B47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D641AA-D471-42BD-849A-A139602F2221}" type="datetimeFigureOut">
              <a:rPr lang="es-MX" smtClean="0"/>
              <a:t>23/05/2013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4CB888-4CF0-4FC9-935F-ABBCB0DC7B47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D641AA-D471-42BD-849A-A139602F2221}" type="datetimeFigureOut">
              <a:rPr lang="es-MX" smtClean="0"/>
              <a:t>23/05/2013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4CB888-4CF0-4FC9-935F-ABBCB0DC7B47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D641AA-D471-42BD-849A-A139602F2221}" type="datetimeFigureOut">
              <a:rPr lang="es-MX" smtClean="0"/>
              <a:t>23/05/2013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4CB888-4CF0-4FC9-935F-ABBCB0DC7B47}" type="slidenum">
              <a:rPr lang="es-MX" smtClean="0"/>
              <a:t>‹Nº›</a:t>
            </a:fld>
            <a:endParaRPr lang="es-MX"/>
          </a:p>
        </p:txBody>
      </p:sp>
      <p:sp>
        <p:nvSpPr>
          <p:cNvPr id="10" name="9 Rectángulo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Elipse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Elipse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D641AA-D471-42BD-849A-A139602F2221}" type="datetimeFigureOut">
              <a:rPr lang="es-MX" smtClean="0"/>
              <a:t>23/05/2013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4CB888-4CF0-4FC9-935F-ABBCB0DC7B47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D641AA-D471-42BD-849A-A139602F2221}" type="datetimeFigureOut">
              <a:rPr lang="es-MX" smtClean="0"/>
              <a:t>23/05/2013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4CB888-4CF0-4FC9-935F-ABBCB0DC7B47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D641AA-D471-42BD-849A-A139602F2221}" type="datetimeFigureOut">
              <a:rPr lang="es-MX" smtClean="0"/>
              <a:t>23/05/2013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4CB888-4CF0-4FC9-935F-ABBCB0DC7B47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D641AA-D471-42BD-849A-A139602F2221}" type="datetimeFigureOut">
              <a:rPr lang="es-MX" smtClean="0"/>
              <a:t>23/05/2013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4CB888-4CF0-4FC9-935F-ABBCB0DC7B47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5 Rectángulo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D641AA-D471-42BD-849A-A139602F2221}" type="datetimeFigureOut">
              <a:rPr lang="es-MX" smtClean="0"/>
              <a:t>23/05/2013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4CB888-4CF0-4FC9-935F-ABBCB0DC7B47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D641AA-D471-42BD-849A-A139602F2221}" type="datetimeFigureOut">
              <a:rPr lang="es-MX" smtClean="0"/>
              <a:t>23/05/2013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4CB888-4CF0-4FC9-935F-ABBCB0DC7B47}" type="slidenum">
              <a:rPr lang="es-MX" smtClean="0"/>
              <a:t>‹Nº›</a:t>
            </a:fld>
            <a:endParaRPr lang="es-MX"/>
          </a:p>
        </p:txBody>
      </p:sp>
      <p:sp>
        <p:nvSpPr>
          <p:cNvPr id="8" name="7 Rectángulo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9" name="8 Proceso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9 Proceso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056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Circular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Elipse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Anillo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11 Rectángulo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4 Marcador de título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Marcador de texto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24" name="23 Marcador de fecha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8D641AA-D471-42BD-849A-A139602F2221}" type="datetimeFigureOut">
              <a:rPr lang="es-MX" smtClean="0"/>
              <a:t>23/05/2013</a:t>
            </a:fld>
            <a:endParaRPr lang="es-MX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s-MX"/>
          </a:p>
        </p:txBody>
      </p:sp>
      <p:sp>
        <p:nvSpPr>
          <p:cNvPr id="22" name="21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44CB888-4CF0-4FC9-935F-ABBCB0DC7B47}" type="slidenum">
              <a:rPr lang="es-MX" smtClean="0"/>
              <a:t>‹Nº›</a:t>
            </a:fld>
            <a:endParaRPr lang="es-MX"/>
          </a:p>
        </p:txBody>
      </p:sp>
      <p:sp>
        <p:nvSpPr>
          <p:cNvPr id="15" name="14 Rectángulo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12" Type="http://schemas.openxmlformats.org/officeDocument/2006/relationships/image" Target="../media/image1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390386" y="3140968"/>
            <a:ext cx="7406640" cy="1472184"/>
          </a:xfrm>
        </p:spPr>
        <p:txBody>
          <a:bodyPr/>
          <a:lstStyle/>
          <a:p>
            <a:pPr algn="ctr"/>
            <a:r>
              <a:rPr lang="es-MX" smtClean="0"/>
              <a:t>MAESTRIA </a:t>
            </a:r>
            <a:r>
              <a:rPr lang="es-MX" dirty="0" smtClean="0"/>
              <a:t>EN DESARROLLO PEDAGÓGICO</a:t>
            </a:r>
            <a:endParaRPr lang="es-MX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90386" y="4631134"/>
            <a:ext cx="7406640" cy="1752600"/>
          </a:xfrm>
        </p:spPr>
        <p:txBody>
          <a:bodyPr/>
          <a:lstStyle/>
          <a:p>
            <a:pPr algn="ctr"/>
            <a:endParaRPr lang="es-MX" dirty="0" smtClean="0"/>
          </a:p>
          <a:p>
            <a:pPr algn="ctr"/>
            <a:r>
              <a:rPr lang="es-MX" dirty="0" smtClean="0"/>
              <a:t>Lic. Ft. Miguel </a:t>
            </a:r>
            <a:r>
              <a:rPr lang="es-MX" dirty="0" err="1" smtClean="0"/>
              <a:t>Angel</a:t>
            </a:r>
            <a:r>
              <a:rPr lang="es-MX" dirty="0" smtClean="0"/>
              <a:t> Carreto Pérez</a:t>
            </a:r>
            <a:endParaRPr lang="es-MX" dirty="0"/>
          </a:p>
        </p:txBody>
      </p:sp>
      <p:pic>
        <p:nvPicPr>
          <p:cNvPr id="3074" name="Picture 2" descr="http://universidadesdecancun.com/wp-content/uploads/2012/03/Universidad-de-Oriente-Canc%C3%B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60648"/>
            <a:ext cx="2238375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3861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MX" i="1" dirty="0">
                <a:effectLst/>
              </a:rPr>
              <a:t>Malcolm </a:t>
            </a:r>
            <a:r>
              <a:rPr lang="es-MX" i="1" dirty="0" err="1">
                <a:effectLst/>
              </a:rPr>
              <a:t>Baldrige</a:t>
            </a:r>
            <a:r>
              <a:rPr lang="es-MX" i="1" dirty="0">
                <a:effectLst/>
              </a:rPr>
              <a:t> </a:t>
            </a:r>
            <a:r>
              <a:rPr lang="es-MX" i="1" dirty="0" err="1">
                <a:effectLst/>
              </a:rPr>
              <a:t>Criteria</a:t>
            </a:r>
            <a:r>
              <a:rPr lang="es-MX" i="1" dirty="0">
                <a:effectLst/>
              </a:rPr>
              <a:t> </a:t>
            </a:r>
            <a:r>
              <a:rPr lang="es-MX" i="1" dirty="0" err="1">
                <a:effectLst/>
              </a:rPr>
              <a:t>for</a:t>
            </a:r>
            <a:r>
              <a:rPr lang="es-MX" i="1" dirty="0">
                <a:effectLst/>
              </a:rPr>
              <a:t> Performance </a:t>
            </a:r>
            <a:r>
              <a:rPr lang="es-MX" i="1" dirty="0" err="1">
                <a:effectLst/>
              </a:rPr>
              <a:t>Excellence</a:t>
            </a:r>
            <a:endParaRPr lang="es-MX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es-MX" b="1" dirty="0"/>
              <a:t>CRITERIO </a:t>
            </a:r>
            <a:r>
              <a:rPr lang="es-MX" b="1" dirty="0" smtClean="0"/>
              <a:t>3</a:t>
            </a:r>
            <a:endParaRPr lang="es-MX" dirty="0" smtClean="0"/>
          </a:p>
        </p:txBody>
      </p:sp>
      <p:sp>
        <p:nvSpPr>
          <p:cNvPr id="6" name="5 Marcador de texto"/>
          <p:cNvSpPr>
            <a:spLocks noGrp="1"/>
          </p:cNvSpPr>
          <p:nvPr>
            <p:ph type="body" sz="half" idx="3"/>
          </p:nvPr>
        </p:nvSpPr>
        <p:spPr/>
        <p:txBody>
          <a:bodyPr>
            <a:normAutofit/>
          </a:bodyPr>
          <a:lstStyle/>
          <a:p>
            <a:pPr algn="ctr"/>
            <a:r>
              <a:rPr lang="es-MX" b="1" dirty="0"/>
              <a:t>CRITERIO 4</a:t>
            </a:r>
            <a:endParaRPr lang="es-MX" dirty="0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1041938" y="969336"/>
            <a:ext cx="3508960" cy="4114800"/>
          </a:xfrm>
        </p:spPr>
        <p:txBody>
          <a:bodyPr/>
          <a:lstStyle/>
          <a:p>
            <a:r>
              <a:rPr lang="es-MX" i="1" dirty="0"/>
              <a:t>Enfoque en el cliente y el mercado</a:t>
            </a:r>
            <a:r>
              <a:rPr lang="es-MX" dirty="0"/>
              <a:t> (85 puntos</a:t>
            </a:r>
            <a:r>
              <a:rPr lang="es-MX" dirty="0" smtClean="0"/>
              <a:t>)</a:t>
            </a:r>
          </a:p>
          <a:p>
            <a:r>
              <a:rPr lang="es-MX" dirty="0" smtClean="0"/>
              <a:t>Consumidor.</a:t>
            </a:r>
            <a:endParaRPr lang="es-MX" dirty="0"/>
          </a:p>
        </p:txBody>
      </p:sp>
      <p:sp>
        <p:nvSpPr>
          <p:cNvPr id="7" name="6 Marcador de contenido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s-MX" i="1" dirty="0"/>
              <a:t>Medida, análisis y gestión del conocimiento</a:t>
            </a:r>
            <a:r>
              <a:rPr lang="es-MX" dirty="0"/>
              <a:t> (90 puntos)</a:t>
            </a:r>
          </a:p>
          <a:p>
            <a:r>
              <a:rPr lang="es-MX" dirty="0" smtClean="0"/>
              <a:t>Análisis de datos.</a:t>
            </a:r>
            <a:endParaRPr lang="es-MX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8000" y="2924943"/>
            <a:ext cx="1928813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 descr="http://us.123rf.com/400wm/400/400/nan728/nan7281104/nan728110400007/9234065-analisis-de-datos-financieros-y-graficos-en-la-pantalla-del-ordenado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492896"/>
            <a:ext cx="3323021" cy="2486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0122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6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0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4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8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4" grpId="1" uiExpand="1" build="p" animBg="1"/>
      <p:bldP spid="6" grpId="0" uiExpand="1" build="p"/>
      <p:bldP spid="5" grpId="0" uiExpand="1" build="p"/>
      <p:bldP spid="5" grpId="1" uiExpand="1" build="p"/>
      <p:bldP spid="7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MX" i="1" dirty="0">
                <a:effectLst/>
              </a:rPr>
              <a:t>Malcolm </a:t>
            </a:r>
            <a:r>
              <a:rPr lang="es-MX" i="1" dirty="0" err="1">
                <a:effectLst/>
              </a:rPr>
              <a:t>Baldrige</a:t>
            </a:r>
            <a:r>
              <a:rPr lang="es-MX" i="1" dirty="0">
                <a:effectLst/>
              </a:rPr>
              <a:t> </a:t>
            </a:r>
            <a:r>
              <a:rPr lang="es-MX" i="1" dirty="0" err="1">
                <a:effectLst/>
              </a:rPr>
              <a:t>Criteria</a:t>
            </a:r>
            <a:r>
              <a:rPr lang="es-MX" i="1" dirty="0">
                <a:effectLst/>
              </a:rPr>
              <a:t> </a:t>
            </a:r>
            <a:r>
              <a:rPr lang="es-MX" i="1" dirty="0" err="1">
                <a:effectLst/>
              </a:rPr>
              <a:t>for</a:t>
            </a:r>
            <a:r>
              <a:rPr lang="es-MX" i="1" dirty="0">
                <a:effectLst/>
              </a:rPr>
              <a:t> Performance </a:t>
            </a:r>
            <a:r>
              <a:rPr lang="es-MX" i="1" dirty="0" err="1">
                <a:effectLst/>
              </a:rPr>
              <a:t>Excellence</a:t>
            </a:r>
            <a:endParaRPr lang="es-MX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es-MX" b="1"/>
              <a:t>CRITERIO </a:t>
            </a:r>
            <a:r>
              <a:rPr lang="es-MX" b="1" dirty="0"/>
              <a:t>5</a:t>
            </a:r>
            <a:endParaRPr lang="es-MX" dirty="0" smtClean="0"/>
          </a:p>
        </p:txBody>
      </p:sp>
      <p:sp>
        <p:nvSpPr>
          <p:cNvPr id="6" name="5 Marcador de texto"/>
          <p:cNvSpPr>
            <a:spLocks noGrp="1"/>
          </p:cNvSpPr>
          <p:nvPr>
            <p:ph type="body" sz="half" idx="3"/>
          </p:nvPr>
        </p:nvSpPr>
        <p:spPr/>
        <p:txBody>
          <a:bodyPr>
            <a:normAutofit/>
          </a:bodyPr>
          <a:lstStyle/>
          <a:p>
            <a:pPr algn="ctr"/>
            <a:r>
              <a:rPr lang="es-MX" b="1" dirty="0"/>
              <a:t>CRITERIO </a:t>
            </a:r>
            <a:r>
              <a:rPr lang="es-MX" b="1" dirty="0" smtClean="0"/>
              <a:t>6</a:t>
            </a:r>
            <a:endParaRPr lang="es-MX" dirty="0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1041938" y="969336"/>
            <a:ext cx="3508960" cy="4114800"/>
          </a:xfrm>
        </p:spPr>
        <p:txBody>
          <a:bodyPr/>
          <a:lstStyle/>
          <a:p>
            <a:r>
              <a:rPr lang="es-MX" i="1" dirty="0"/>
              <a:t>Enfoque en los recursos humanos</a:t>
            </a:r>
            <a:r>
              <a:rPr lang="es-MX" dirty="0"/>
              <a:t> (85 puntos</a:t>
            </a:r>
            <a:r>
              <a:rPr lang="es-MX" dirty="0" smtClean="0"/>
              <a:t>)</a:t>
            </a:r>
          </a:p>
          <a:p>
            <a:r>
              <a:rPr lang="es-MX" dirty="0" smtClean="0"/>
              <a:t>Empleados </a:t>
            </a:r>
            <a:endParaRPr lang="es-MX" dirty="0"/>
          </a:p>
        </p:txBody>
      </p:sp>
      <p:sp>
        <p:nvSpPr>
          <p:cNvPr id="7" name="6 Marcador de contenido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s-MX" b="1" i="1" dirty="0"/>
              <a:t>Gestión por procesos</a:t>
            </a:r>
            <a:r>
              <a:rPr lang="es-MX" b="1" dirty="0"/>
              <a:t> (85 puntos</a:t>
            </a:r>
            <a:r>
              <a:rPr lang="es-MX" b="1" dirty="0" smtClean="0"/>
              <a:t>)</a:t>
            </a:r>
          </a:p>
          <a:p>
            <a:r>
              <a:rPr lang="es-MX" dirty="0" smtClean="0"/>
              <a:t>Procesos en productos, servicio y organización.</a:t>
            </a:r>
            <a:endParaRPr lang="es-MX" dirty="0"/>
          </a:p>
        </p:txBody>
      </p:sp>
      <p:pic>
        <p:nvPicPr>
          <p:cNvPr id="1026" name="Picture 2" descr="http://t1.gstatic.com/images?q=tbn:ANd9GcQx4BgCmmTmhPwiSN_E1ZUeW3HVQ_BSYReb5AMLJtNKn-OeLqT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492896"/>
            <a:ext cx="2441666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themonsterstshirt.mex.tl/images/13924/proces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878779"/>
            <a:ext cx="1924386" cy="1918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934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0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4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8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4" grpId="1" uiExpand="1" build="p"/>
      <p:bldP spid="6" grpId="0" build="p"/>
      <p:bldP spid="5" grpId="0" uiExpand="1" build="p"/>
      <p:bldP spid="5" grpId="1" uiExpand="1" build="p"/>
      <p:bldP spid="7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MX" i="1" dirty="0">
                <a:effectLst/>
              </a:rPr>
              <a:t>Malcolm </a:t>
            </a:r>
            <a:r>
              <a:rPr lang="es-MX" i="1" dirty="0" err="1">
                <a:effectLst/>
              </a:rPr>
              <a:t>Baldrige</a:t>
            </a:r>
            <a:r>
              <a:rPr lang="es-MX" i="1" dirty="0">
                <a:effectLst/>
              </a:rPr>
              <a:t> </a:t>
            </a:r>
            <a:r>
              <a:rPr lang="es-MX" i="1" dirty="0" err="1">
                <a:effectLst/>
              </a:rPr>
              <a:t>Criteria</a:t>
            </a:r>
            <a:r>
              <a:rPr lang="es-MX" i="1" dirty="0">
                <a:effectLst/>
              </a:rPr>
              <a:t> </a:t>
            </a:r>
            <a:r>
              <a:rPr lang="es-MX" i="1" dirty="0" err="1">
                <a:effectLst/>
              </a:rPr>
              <a:t>for</a:t>
            </a:r>
            <a:r>
              <a:rPr lang="es-MX" i="1" dirty="0">
                <a:effectLst/>
              </a:rPr>
              <a:t> Performance </a:t>
            </a:r>
            <a:r>
              <a:rPr lang="es-MX" i="1" dirty="0" err="1">
                <a:effectLst/>
              </a:rPr>
              <a:t>Excellence</a:t>
            </a:r>
            <a:endParaRPr lang="es-MX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idx="1"/>
          </p:nvPr>
        </p:nvSpPr>
        <p:spPr>
          <a:xfrm>
            <a:off x="2926574" y="328278"/>
            <a:ext cx="4023360" cy="640080"/>
          </a:xfrm>
        </p:spPr>
        <p:txBody>
          <a:bodyPr>
            <a:normAutofit/>
          </a:bodyPr>
          <a:lstStyle/>
          <a:p>
            <a:pPr algn="ctr"/>
            <a:r>
              <a:rPr lang="es-MX" b="1" dirty="0"/>
              <a:t>CRITERIO 7</a:t>
            </a:r>
            <a:endParaRPr lang="es-MX" dirty="0" smtClean="0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1979712" y="969336"/>
            <a:ext cx="6120680" cy="4114800"/>
          </a:xfrm>
        </p:spPr>
        <p:txBody>
          <a:bodyPr/>
          <a:lstStyle/>
          <a:p>
            <a:r>
              <a:rPr lang="es-MX" b="1" i="1" dirty="0" smtClean="0"/>
              <a:t>Resultados </a:t>
            </a:r>
            <a:r>
              <a:rPr lang="es-MX" b="1" dirty="0" smtClean="0"/>
              <a:t>(</a:t>
            </a:r>
            <a:r>
              <a:rPr lang="es-MX" b="1" dirty="0"/>
              <a:t>450 puntos</a:t>
            </a:r>
            <a:r>
              <a:rPr lang="es-MX" b="1" dirty="0" smtClean="0"/>
              <a:t>) </a:t>
            </a:r>
          </a:p>
          <a:p>
            <a:r>
              <a:rPr lang="es-MX" dirty="0" smtClean="0"/>
              <a:t>Satisfacción de los clientes,</a:t>
            </a:r>
          </a:p>
          <a:p>
            <a:r>
              <a:rPr lang="es-MX" dirty="0" smtClean="0"/>
              <a:t>Resultados financieros y de mercado, </a:t>
            </a:r>
          </a:p>
          <a:p>
            <a:r>
              <a:rPr lang="es-MX" dirty="0" smtClean="0"/>
              <a:t>Resultados de los recursos humanos, </a:t>
            </a:r>
          </a:p>
          <a:p>
            <a:r>
              <a:rPr lang="es-MX" dirty="0" smtClean="0"/>
              <a:t>Resultados operativos y liderazgo</a:t>
            </a:r>
          </a:p>
          <a:p>
            <a:r>
              <a:rPr lang="es-MX" dirty="0" smtClean="0"/>
              <a:t>Responsabilidad social</a:t>
            </a:r>
            <a:endParaRPr lang="es-MX" dirty="0"/>
          </a:p>
        </p:txBody>
      </p:sp>
      <p:pic>
        <p:nvPicPr>
          <p:cNvPr id="2050" name="Picture 2" descr="http://t3.gstatic.com/images?q=tbn:ANd9GcQR0Cm6Emq64QVjl-lEkGZGrp0qaja5puKZKdX94aklkgNTjCRAJ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356992"/>
            <a:ext cx="2524125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221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1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5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9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5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http://www.softwareiso9001.isotools.org/wp-content/uploads/2012/06/modelo-malcolm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712"/>
            <a:ext cx="9144000" cy="51845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83172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http://t3.gstatic.com/images?q=tbn:ANd9GcT4lCUJtXcum2G3y30R4kX91ASmS2ysJsXAM1UgqMXkF4opIskZ-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0"/>
            <a:ext cx="5328592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41005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42" t="25282" r="20673" b="14000"/>
          <a:stretch/>
        </p:blipFill>
        <p:spPr bwMode="auto">
          <a:xfrm>
            <a:off x="1055927" y="692696"/>
            <a:ext cx="7908561" cy="544106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66" t="19469" r="18646" b="29249"/>
          <a:stretch/>
        </p:blipFill>
        <p:spPr bwMode="auto">
          <a:xfrm>
            <a:off x="827584" y="620688"/>
            <a:ext cx="8244408" cy="60486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434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NFOQUE AL CLIENTE- Modelo Malcolm Baldrige - YouTube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380" y="908720"/>
            <a:ext cx="9089010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814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8537" y="-17884"/>
            <a:ext cx="5565831" cy="6875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2333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71" t="13383" r="13462" b="7027"/>
          <a:stretch/>
        </p:blipFill>
        <p:spPr bwMode="auto">
          <a:xfrm>
            <a:off x="1082786" y="692696"/>
            <a:ext cx="7978813" cy="5547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61982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http://www.scielo.org.ve/img/fbpe/uct/v9n34/art04tab1.gif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9" y="432048"/>
            <a:ext cx="8100392" cy="60212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822837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s-MX" dirty="0" smtClean="0"/>
              <a:t>MODELO DE CALIDAD DE MALCOM BALDRIGE</a:t>
            </a:r>
            <a:endParaRPr lang="es-MX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MX"/>
          </a:p>
        </p:txBody>
      </p:sp>
      <p:pic>
        <p:nvPicPr>
          <p:cNvPr id="6" name="5 Imagen" descr="http://serbusamantenimientoindustrial.com/wp-content/uploads/2012/07/Iso209001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8977" y="2478871"/>
            <a:ext cx="4011295" cy="39744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44182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444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001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MX" dirty="0" smtClean="0"/>
              <a:t>DATOS DEL CREADOR DEL MODELO</a:t>
            </a:r>
            <a:endParaRPr lang="es-MX" dirty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4576552" cy="4663440"/>
          </a:xfrm>
        </p:spPr>
        <p:txBody>
          <a:bodyPr>
            <a:normAutofit fontScale="92500" lnSpcReduction="10000"/>
          </a:bodyPr>
          <a:lstStyle/>
          <a:p>
            <a:r>
              <a:rPr lang="es-MX" b="1" dirty="0" smtClean="0"/>
              <a:t>1922-1987</a:t>
            </a:r>
          </a:p>
          <a:p>
            <a:r>
              <a:rPr lang="es-MX" dirty="0"/>
              <a:t>Nació en Omaha, </a:t>
            </a:r>
            <a:r>
              <a:rPr lang="es-MX" dirty="0" smtClean="0"/>
              <a:t>Nebraska.</a:t>
            </a:r>
          </a:p>
          <a:p>
            <a:r>
              <a:rPr lang="es-MX" dirty="0" smtClean="0"/>
              <a:t>Graduado </a:t>
            </a:r>
            <a:r>
              <a:rPr lang="es-MX" dirty="0"/>
              <a:t>de la Universidad de </a:t>
            </a:r>
            <a:r>
              <a:rPr lang="es-MX" dirty="0" smtClean="0"/>
              <a:t>Yale.</a:t>
            </a:r>
          </a:p>
          <a:p>
            <a:r>
              <a:rPr lang="es-MX" dirty="0" smtClean="0"/>
              <a:t>En la II G.M. sirvió como capitán </a:t>
            </a:r>
            <a:r>
              <a:rPr lang="es-MX" dirty="0"/>
              <a:t>en la División 27 de </a:t>
            </a:r>
            <a:r>
              <a:rPr lang="es-MX" dirty="0" smtClean="0"/>
              <a:t>Infantería.</a:t>
            </a:r>
          </a:p>
          <a:p>
            <a:r>
              <a:rPr lang="es-MX" dirty="0" smtClean="0"/>
              <a:t>Trabajo como capataz, presidente de una manufacturera y hombre del año.</a:t>
            </a:r>
          </a:p>
          <a:p>
            <a:endParaRPr lang="es-MX" dirty="0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2856" y="2266925"/>
            <a:ext cx="2133600" cy="296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2999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MX" dirty="0"/>
              <a:t>DATOS DEL CREADOR DEL MODELO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4576552" cy="4663440"/>
          </a:xfrm>
        </p:spPr>
        <p:txBody>
          <a:bodyPr>
            <a:normAutofit fontScale="92500"/>
          </a:bodyPr>
          <a:lstStyle/>
          <a:p>
            <a:r>
              <a:rPr lang="es-MX" dirty="0"/>
              <a:t>Secretario de Comercio por el Presidente Ronald Reagan el 11 de Diciembre de 1980.</a:t>
            </a:r>
          </a:p>
          <a:p>
            <a:r>
              <a:rPr lang="es-MX" dirty="0" smtClean="0"/>
              <a:t>Desarrolló </a:t>
            </a:r>
            <a:r>
              <a:rPr lang="es-MX" dirty="0"/>
              <a:t>e implementó de políticas de comercio: China, India y  la Unión Soviética.</a:t>
            </a:r>
          </a:p>
          <a:p>
            <a:r>
              <a:rPr lang="es-MX" dirty="0"/>
              <a:t>Fue líder en las reformas de las leyes </a:t>
            </a:r>
            <a:r>
              <a:rPr lang="es-MX" dirty="0" smtClean="0"/>
              <a:t>Antimonopolios</a:t>
            </a:r>
          </a:p>
          <a:p>
            <a:r>
              <a:rPr lang="es-MX" dirty="0" smtClean="0"/>
              <a:t>Falleció en un accidente </a:t>
            </a:r>
            <a:r>
              <a:rPr lang="es-MX" dirty="0"/>
              <a:t>de rodeo en California</a:t>
            </a:r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772816"/>
            <a:ext cx="2373819" cy="17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http://www.fundameca.org.mx/biografias/baldrige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7193" y="4221088"/>
            <a:ext cx="2393279" cy="1578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7438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 smtClean="0"/>
              <a:t>¿QUÉ EVALÚA? 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La gestión </a:t>
            </a:r>
            <a:r>
              <a:rPr lang="es-MX" dirty="0"/>
              <a:t>de la calidad total en la </a:t>
            </a:r>
            <a:r>
              <a:rPr lang="es-MX" dirty="0" smtClean="0"/>
              <a:t>empresa.</a:t>
            </a:r>
          </a:p>
          <a:p>
            <a:endParaRPr lang="es-MX" dirty="0" smtClean="0"/>
          </a:p>
          <a:p>
            <a:r>
              <a:rPr lang="es-MX" dirty="0" smtClean="0"/>
              <a:t>Donde las organizaciones candidatas alcanzan mejoras en </a:t>
            </a:r>
            <a:r>
              <a:rPr lang="es-MX" dirty="0"/>
              <a:t>la </a:t>
            </a:r>
            <a:r>
              <a:rPr lang="es-MX" dirty="0" smtClean="0"/>
              <a:t>calidad </a:t>
            </a:r>
            <a:r>
              <a:rPr lang="es-MX" dirty="0"/>
              <a:t>de sus </a:t>
            </a:r>
            <a:r>
              <a:rPr lang="es-MX" dirty="0" smtClean="0"/>
              <a:t>productos o servicios, con gestión de calidad de todos los empleados.</a:t>
            </a:r>
          </a:p>
        </p:txBody>
      </p:sp>
    </p:spTree>
    <p:extLst>
      <p:ext uri="{BB962C8B-B14F-4D97-AF65-F5344CB8AC3E}">
        <p14:creationId xmlns:p14="http://schemas.microsoft.com/office/powerpoint/2010/main" val="3589560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MX" dirty="0" smtClean="0"/>
              <a:t>CONCEPTOS FUNDAMENTALES 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/>
              <a:t>El modelo Malcolm </a:t>
            </a:r>
            <a:r>
              <a:rPr lang="es-MX" dirty="0" err="1"/>
              <a:t>Baldrige</a:t>
            </a:r>
            <a:r>
              <a:rPr lang="es-MX" dirty="0"/>
              <a:t> establece que los líderes de la </a:t>
            </a:r>
            <a:r>
              <a:rPr lang="es-MX" dirty="0" smtClean="0"/>
              <a:t>organización </a:t>
            </a:r>
            <a:r>
              <a:rPr lang="es-MX" dirty="0"/>
              <a:t>deben estar orientados a la dirección estratégica y a los clientes. </a:t>
            </a:r>
            <a:endParaRPr lang="es-MX" dirty="0" smtClean="0"/>
          </a:p>
          <a:p>
            <a:endParaRPr lang="es-MX" dirty="0"/>
          </a:p>
          <a:p>
            <a:r>
              <a:rPr lang="es-MX" dirty="0" smtClean="0"/>
              <a:t>También </a:t>
            </a:r>
            <a:r>
              <a:rPr lang="es-MX" dirty="0"/>
              <a:t>deben dirigir,  </a:t>
            </a:r>
            <a:r>
              <a:rPr lang="es-MX" dirty="0" smtClean="0"/>
              <a:t>responder </a:t>
            </a:r>
            <a:r>
              <a:rPr lang="es-MX" dirty="0"/>
              <a:t>y gestionar el desempeño basándose en los </a:t>
            </a:r>
            <a:r>
              <a:rPr lang="es-MX" dirty="0" smtClean="0"/>
              <a:t>resultados.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745132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MX" dirty="0" smtClean="0"/>
              <a:t>CONCEPTOS FUNDAMENTALES 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s-MX" dirty="0"/>
              <a:t>Valores y Conceptos </a:t>
            </a:r>
            <a:r>
              <a:rPr lang="es-MX" dirty="0" smtClean="0"/>
              <a:t>Nucleares:</a:t>
            </a:r>
          </a:p>
          <a:p>
            <a:pPr lvl="1"/>
            <a:r>
              <a:rPr lang="es-MX" i="1" dirty="0"/>
              <a:t>Liderazgo visionario</a:t>
            </a:r>
            <a:endParaRPr lang="es-MX" dirty="0"/>
          </a:p>
          <a:p>
            <a:pPr lvl="1"/>
            <a:r>
              <a:rPr lang="es-MX" i="1" dirty="0"/>
              <a:t>Excelencia orientada al consumidor</a:t>
            </a:r>
            <a:endParaRPr lang="es-MX" dirty="0"/>
          </a:p>
          <a:p>
            <a:pPr lvl="1"/>
            <a:r>
              <a:rPr lang="es-MX" i="1" dirty="0"/>
              <a:t>Aprendizaje organizativo y personal</a:t>
            </a:r>
            <a:endParaRPr lang="es-MX" dirty="0"/>
          </a:p>
          <a:p>
            <a:pPr lvl="1"/>
            <a:r>
              <a:rPr lang="es-MX" i="1" dirty="0"/>
              <a:t>Valorar a empleados y socios</a:t>
            </a:r>
            <a:endParaRPr lang="es-MX" dirty="0"/>
          </a:p>
          <a:p>
            <a:pPr lvl="1"/>
            <a:r>
              <a:rPr lang="es-MX" i="1" dirty="0"/>
              <a:t>Agilidad</a:t>
            </a:r>
            <a:endParaRPr lang="es-MX" dirty="0"/>
          </a:p>
          <a:p>
            <a:pPr lvl="1"/>
            <a:r>
              <a:rPr lang="es-MX" i="1" dirty="0"/>
              <a:t>Enfoque en el futuro</a:t>
            </a:r>
            <a:endParaRPr lang="es-MX" dirty="0"/>
          </a:p>
          <a:p>
            <a:pPr lvl="1"/>
            <a:r>
              <a:rPr lang="es-MX" i="1" dirty="0"/>
              <a:t>Gestión para la innovación</a:t>
            </a:r>
            <a:endParaRPr lang="es-MX" dirty="0"/>
          </a:p>
          <a:p>
            <a:pPr lvl="1"/>
            <a:r>
              <a:rPr lang="es-MX" i="1" dirty="0"/>
              <a:t>Gestión por hechos</a:t>
            </a:r>
            <a:endParaRPr lang="es-MX" dirty="0"/>
          </a:p>
          <a:p>
            <a:pPr lvl="1"/>
            <a:r>
              <a:rPr lang="es-MX" i="1" dirty="0"/>
              <a:t>Responsabilidad social</a:t>
            </a:r>
            <a:endParaRPr lang="es-MX" dirty="0"/>
          </a:p>
          <a:p>
            <a:pPr lvl="1"/>
            <a:r>
              <a:rPr lang="es-MX" i="1" dirty="0"/>
              <a:t>Enfoque en resultados y creación de valor</a:t>
            </a:r>
            <a:endParaRPr lang="es-MX" dirty="0"/>
          </a:p>
          <a:p>
            <a:pPr lvl="1"/>
            <a:r>
              <a:rPr lang="es-MX" i="1" dirty="0"/>
              <a:t>Perspectiva del sistema</a:t>
            </a:r>
            <a:endParaRPr lang="es-MX" dirty="0"/>
          </a:p>
        </p:txBody>
      </p:sp>
      <p:pic>
        <p:nvPicPr>
          <p:cNvPr id="1026" name="Picture 2" descr="http://definicion.de/wp-content/uploads/2008/05/lideraz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2492896"/>
            <a:ext cx="18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consumidoresdelsiglo21.files.wordpress.com/2011/06/consumidor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4639" y="2492896"/>
            <a:ext cx="2105263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joinup-ar.com/uploads/000000151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4639" y="2539788"/>
            <a:ext cx="2567508" cy="1656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ensegundos.net/wp-content/uploads/2013/04/exito-trabajo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2283" y="2539788"/>
            <a:ext cx="2706905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2.bp.blogspot.com/-zie9g0stbg0/Tb7ej9WVSoI/AAAAAAAAAG0/qa7NPWUDVpo/s1600/agilidad+estrategica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5729" y="2539988"/>
            <a:ext cx="2681717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t2.gstatic.com/images?q=tbn:ANd9GcTa3S-lR_oJc2Ir9W9UHx-vKcN1IGKnqvMUgGSjM21cVUdg_Doj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2283" y="2602991"/>
            <a:ext cx="2714753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www.definicionabc.com/wp-content/uploads/innovacion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3630" y="2617418"/>
            <a:ext cx="2664000" cy="1836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://m.elespectador.com/files/img_ipad/28941bb48f3c8b96fa8c06b18e4a8967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3325" y="2539788"/>
            <a:ext cx="2647854" cy="19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://4.bp.blogspot.com/_k4YvZxWavLQ/TL8ztGMmVEI/AAAAAAAAAIw/iBeGsDCb_rY/s320/Responsabilidad+social+empresarial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5729" y="2182986"/>
            <a:ext cx="2647891" cy="23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http://www.vision360.com.mx/site/images/stories/Dominios_masivos/resultados.jpg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4639" y="2421088"/>
            <a:ext cx="2537311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http://www.luismiguelmanene.com/wp-content/uploads/2010/10/sistema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2694" y="2419418"/>
            <a:ext cx="2702702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3855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1" dur="5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>
                <a:effectLst/>
              </a:rPr>
              <a:t>MBNQA</a:t>
            </a:r>
            <a:endParaRPr lang="es-MX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s-MX" b="1" dirty="0" smtClean="0"/>
              <a:t>PROCESO DE EVALUACIÓN</a:t>
            </a:r>
            <a:endParaRPr lang="es-MX" dirty="0"/>
          </a:p>
        </p:txBody>
      </p:sp>
      <p:sp>
        <p:nvSpPr>
          <p:cNvPr id="7" name="6 Marcador de texto"/>
          <p:cNvSpPr>
            <a:spLocks noGrp="1"/>
          </p:cNvSpPr>
          <p:nvPr>
            <p:ph type="body" sz="half" idx="3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es-MX" b="1" dirty="0" smtClean="0"/>
              <a:t>BENEFICIOS DE LA APLICACIÓN</a:t>
            </a:r>
            <a:endParaRPr lang="es-MX" dirty="0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s-MX" dirty="0" smtClean="0"/>
              <a:t>Empresas </a:t>
            </a:r>
            <a:r>
              <a:rPr lang="es-MX" dirty="0"/>
              <a:t>solicitantes se les dedican entre 300 y 1.000 horas de revisión </a:t>
            </a:r>
            <a:r>
              <a:rPr lang="es-MX" dirty="0" smtClean="0"/>
              <a:t>de </a:t>
            </a:r>
            <a:r>
              <a:rPr lang="es-MX" dirty="0"/>
              <a:t>un equipo de expertos </a:t>
            </a:r>
            <a:r>
              <a:rPr lang="es-MX" dirty="0" smtClean="0"/>
              <a:t>independientes.</a:t>
            </a:r>
          </a:p>
          <a:p>
            <a:endParaRPr lang="es-MX" dirty="0"/>
          </a:p>
          <a:p>
            <a:r>
              <a:rPr lang="es-MX" dirty="0" smtClean="0"/>
              <a:t>Se de un informe </a:t>
            </a:r>
            <a:r>
              <a:rPr lang="es-MX" dirty="0"/>
              <a:t>sobre las fortalezas </a:t>
            </a:r>
            <a:r>
              <a:rPr lang="es-MX" dirty="0" smtClean="0"/>
              <a:t>y áreas </a:t>
            </a:r>
            <a:r>
              <a:rPr lang="es-MX" dirty="0"/>
              <a:t>oportunidades de </a:t>
            </a:r>
            <a:r>
              <a:rPr lang="es-MX" dirty="0" smtClean="0"/>
              <a:t>su empresa.</a:t>
            </a:r>
            <a:endParaRPr lang="es-MX" dirty="0"/>
          </a:p>
        </p:txBody>
      </p:sp>
      <p:sp>
        <p:nvSpPr>
          <p:cNvPr id="8" name="7 Marcador de contenido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s-MX" dirty="0" smtClean="0"/>
              <a:t>Mejora en </a:t>
            </a:r>
            <a:r>
              <a:rPr lang="es-MX" dirty="0"/>
              <a:t>las relaciones de los </a:t>
            </a:r>
            <a:r>
              <a:rPr lang="es-MX" dirty="0" smtClean="0"/>
              <a:t>empleados.</a:t>
            </a:r>
          </a:p>
          <a:p>
            <a:r>
              <a:rPr lang="es-MX" dirty="0" smtClean="0"/>
              <a:t>Una </a:t>
            </a:r>
            <a:r>
              <a:rPr lang="es-MX" dirty="0"/>
              <a:t>mayor </a:t>
            </a:r>
            <a:r>
              <a:rPr lang="es-MX" dirty="0" smtClean="0"/>
              <a:t>productividad.</a:t>
            </a:r>
          </a:p>
          <a:p>
            <a:r>
              <a:rPr lang="es-MX" dirty="0" smtClean="0"/>
              <a:t>Una </a:t>
            </a:r>
            <a:r>
              <a:rPr lang="es-MX" dirty="0"/>
              <a:t>mayor satisfacción de los </a:t>
            </a:r>
            <a:r>
              <a:rPr lang="es-MX" dirty="0" smtClean="0"/>
              <a:t>clientes.</a:t>
            </a:r>
          </a:p>
          <a:p>
            <a:r>
              <a:rPr lang="es-MX" dirty="0" smtClean="0"/>
              <a:t>Un </a:t>
            </a:r>
            <a:r>
              <a:rPr lang="es-MX" dirty="0"/>
              <a:t>incremento en la cuota de </a:t>
            </a:r>
            <a:r>
              <a:rPr lang="es-MX" dirty="0" smtClean="0"/>
              <a:t>mercado.</a:t>
            </a:r>
          </a:p>
          <a:p>
            <a:r>
              <a:rPr lang="es-MX" dirty="0" smtClean="0"/>
              <a:t>Una </a:t>
            </a:r>
            <a:r>
              <a:rPr lang="es-MX" dirty="0"/>
              <a:t>mejora en la rentabilidad. </a:t>
            </a:r>
          </a:p>
        </p:txBody>
      </p:sp>
    </p:spTree>
    <p:extLst>
      <p:ext uri="{BB962C8B-B14F-4D97-AF65-F5344CB8AC3E}">
        <p14:creationId xmlns:p14="http://schemas.microsoft.com/office/powerpoint/2010/main" val="1342807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3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800"/>
                            </p:stCondLst>
                            <p:childTnLst>
                              <p:par>
                                <p:cTn id="4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800"/>
                            </p:stCondLst>
                            <p:childTnLst>
                              <p:par>
                                <p:cTn id="4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5" grpId="1" uiExpand="1" build="p"/>
      <p:bldP spid="7" grpId="0" uiExpand="1" build="p"/>
      <p:bldP spid="6" grpId="0" uiExpand="1" build="p"/>
      <p:bldP spid="6" grpId="1" uiExpand="1" build="p"/>
      <p:bldP spid="8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MX" i="1" dirty="0">
                <a:effectLst/>
              </a:rPr>
              <a:t>Malcolm </a:t>
            </a:r>
            <a:r>
              <a:rPr lang="es-MX" i="1" dirty="0" err="1">
                <a:effectLst/>
              </a:rPr>
              <a:t>Baldrige</a:t>
            </a:r>
            <a:r>
              <a:rPr lang="es-MX" i="1" dirty="0">
                <a:effectLst/>
              </a:rPr>
              <a:t> </a:t>
            </a:r>
            <a:r>
              <a:rPr lang="es-MX" i="1" dirty="0" err="1">
                <a:effectLst/>
              </a:rPr>
              <a:t>Criteria</a:t>
            </a:r>
            <a:r>
              <a:rPr lang="es-MX" i="1" dirty="0">
                <a:effectLst/>
              </a:rPr>
              <a:t> </a:t>
            </a:r>
            <a:r>
              <a:rPr lang="es-MX" i="1" dirty="0" err="1">
                <a:effectLst/>
              </a:rPr>
              <a:t>for</a:t>
            </a:r>
            <a:r>
              <a:rPr lang="es-MX" i="1" dirty="0">
                <a:effectLst/>
              </a:rPr>
              <a:t> Performance </a:t>
            </a:r>
            <a:r>
              <a:rPr lang="es-MX" i="1" dirty="0" err="1">
                <a:effectLst/>
              </a:rPr>
              <a:t>Excellence</a:t>
            </a:r>
            <a:endParaRPr lang="es-MX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es-MX" b="1" dirty="0"/>
              <a:t>CRITERIO </a:t>
            </a:r>
            <a:r>
              <a:rPr lang="es-MX" b="1" dirty="0" smtClean="0"/>
              <a:t>1</a:t>
            </a:r>
            <a:endParaRPr lang="es-MX" dirty="0" smtClean="0"/>
          </a:p>
        </p:txBody>
      </p:sp>
      <p:sp>
        <p:nvSpPr>
          <p:cNvPr id="6" name="5 Marcador de texto"/>
          <p:cNvSpPr>
            <a:spLocks noGrp="1"/>
          </p:cNvSpPr>
          <p:nvPr>
            <p:ph type="body" sz="half" idx="3"/>
          </p:nvPr>
        </p:nvSpPr>
        <p:spPr/>
        <p:txBody>
          <a:bodyPr>
            <a:normAutofit/>
          </a:bodyPr>
          <a:lstStyle/>
          <a:p>
            <a:pPr algn="ctr"/>
            <a:r>
              <a:rPr lang="es-MX" b="1" dirty="0"/>
              <a:t>CRITERIO </a:t>
            </a:r>
            <a:r>
              <a:rPr lang="es-MX" b="1" dirty="0" smtClean="0"/>
              <a:t>2</a:t>
            </a:r>
            <a:endParaRPr lang="es-MX" dirty="0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1041938" y="969336"/>
            <a:ext cx="3508960" cy="4114800"/>
          </a:xfrm>
        </p:spPr>
        <p:txBody>
          <a:bodyPr/>
          <a:lstStyle/>
          <a:p>
            <a:r>
              <a:rPr lang="es-MX" i="1" dirty="0" smtClean="0"/>
              <a:t>Liderazgo </a:t>
            </a:r>
            <a:r>
              <a:rPr lang="es-MX" dirty="0" smtClean="0"/>
              <a:t>(120 puntos)</a:t>
            </a:r>
          </a:p>
          <a:p>
            <a:r>
              <a:rPr lang="es-MX" dirty="0" err="1" smtClean="0"/>
              <a:t>Seniors</a:t>
            </a:r>
            <a:r>
              <a:rPr lang="es-MX" dirty="0" smtClean="0"/>
              <a:t> </a:t>
            </a:r>
            <a:endParaRPr lang="es-MX" dirty="0"/>
          </a:p>
        </p:txBody>
      </p:sp>
      <p:sp>
        <p:nvSpPr>
          <p:cNvPr id="7" name="6 Marcador de contenido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s-MX" i="1" dirty="0"/>
              <a:t>Planificación estratégica</a:t>
            </a:r>
            <a:r>
              <a:rPr lang="es-MX" dirty="0"/>
              <a:t> (85 puntos)</a:t>
            </a:r>
          </a:p>
          <a:p>
            <a:r>
              <a:rPr lang="es-MX" dirty="0" smtClean="0"/>
              <a:t>Examina </a:t>
            </a:r>
            <a:r>
              <a:rPr lang="es-MX" dirty="0"/>
              <a:t>objetivos </a:t>
            </a:r>
            <a:r>
              <a:rPr lang="es-MX" dirty="0" smtClean="0"/>
              <a:t>y </a:t>
            </a:r>
            <a:r>
              <a:rPr lang="es-MX" dirty="0"/>
              <a:t>los planes de </a:t>
            </a:r>
            <a:r>
              <a:rPr lang="es-MX" dirty="0" smtClean="0"/>
              <a:t>actuación, con su progresión.</a:t>
            </a:r>
            <a:endParaRPr lang="es-MX" dirty="0"/>
          </a:p>
        </p:txBody>
      </p:sp>
      <p:pic>
        <p:nvPicPr>
          <p:cNvPr id="2050" name="Picture 2" descr="http://www.vidasolidaria.com/archivos/201010/secot-bilbao-321xXx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492896"/>
            <a:ext cx="3057525" cy="2085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aneca.es/var/ezwebin_site/storage/images/aneca/plan-de-actuacion/898-4-esl-ES/Plan-de-actuacion_right_column_bigbann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924944"/>
            <a:ext cx="2857500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3031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6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0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4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8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4" grpId="1" uiExpand="1" build="p" animBg="1"/>
      <p:bldP spid="6" grpId="0" uiExpand="1" build="p"/>
      <p:bldP spid="5" grpId="0" uiExpand="1" build="p"/>
      <p:bldP spid="5" grpId="1" uiExpand="1" build="p"/>
      <p:bldP spid="7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io">
  <a:themeElements>
    <a:clrScheme name="Solsticio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io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io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677</TotalTime>
  <Words>390</Words>
  <Application>Microsoft Office PowerPoint</Application>
  <PresentationFormat>Presentación en pantalla (4:3)</PresentationFormat>
  <Paragraphs>76</Paragraphs>
  <Slides>20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20</vt:i4>
      </vt:variant>
    </vt:vector>
  </HeadingPairs>
  <TitlesOfParts>
    <vt:vector size="21" baseType="lpstr">
      <vt:lpstr>Solsticio</vt:lpstr>
      <vt:lpstr>MAESTRIA EN DESARROLLO PEDAGÓGICO</vt:lpstr>
      <vt:lpstr>MODELO DE CALIDAD DE MALCOM BALDRIGE</vt:lpstr>
      <vt:lpstr>DATOS DEL CREADOR DEL MODELO</vt:lpstr>
      <vt:lpstr>DATOS DEL CREADOR DEL MODELO</vt:lpstr>
      <vt:lpstr>¿QUÉ EVALÚA? </vt:lpstr>
      <vt:lpstr>CONCEPTOS FUNDAMENTALES </vt:lpstr>
      <vt:lpstr>CONCEPTOS FUNDAMENTALES </vt:lpstr>
      <vt:lpstr>MBNQA</vt:lpstr>
      <vt:lpstr>Malcolm Baldrige Criteria for Performance Excellence</vt:lpstr>
      <vt:lpstr>Malcolm Baldrige Criteria for Performance Excellence</vt:lpstr>
      <vt:lpstr>Malcolm Baldrige Criteria for Performance Excellence</vt:lpstr>
      <vt:lpstr>Malcolm Baldrige Criteria for Performance Excellence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Luffi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MODELO DE CALIDAD DE MALCOM BALDRIGE</dc:title>
  <dc:creator>Luffi</dc:creator>
  <cp:lastModifiedBy>Luffi</cp:lastModifiedBy>
  <cp:revision>26</cp:revision>
  <dcterms:created xsi:type="dcterms:W3CDTF">2013-05-22T18:19:12Z</dcterms:created>
  <dcterms:modified xsi:type="dcterms:W3CDTF">2013-05-23T21:55:00Z</dcterms:modified>
</cp:coreProperties>
</file>