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6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7" r:id="rId2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FC68EA"/>
    <a:srgbClr val="6EE8F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586" autoAdjust="0"/>
    <p:restoredTop sz="94660"/>
  </p:normalViewPr>
  <p:slideViewPr>
    <p:cSldViewPr>
      <p:cViewPr varScale="1">
        <p:scale>
          <a:sx n="68" d="100"/>
          <a:sy n="68" d="100"/>
        </p:scale>
        <p:origin x="-13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D64D1E-5A1B-4E5C-A5B8-B0AF757C9310}" type="doc">
      <dgm:prSet loTypeId="urn:microsoft.com/office/officeart/2005/8/layout/hList7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E36A422C-05AE-41CB-AC55-5543E1397792}">
      <dgm:prSet custT="1"/>
      <dgm:spPr/>
      <dgm:t>
        <a:bodyPr/>
        <a:lstStyle/>
        <a:p>
          <a:pPr rtl="0"/>
          <a:r>
            <a:rPr lang="es-MX" sz="1400" dirty="0" smtClean="0">
              <a:latin typeface="Arial" pitchFamily="34" charset="0"/>
              <a:cs typeface="Arial" pitchFamily="34" charset="0"/>
            </a:rPr>
            <a:t>1.-  EL CLIENTE O USUARIO FINAL ES QUIEN DEFINE LA CALIDAD.</a:t>
          </a:r>
          <a:endParaRPr lang="es-MX" sz="1400" dirty="0">
            <a:latin typeface="Arial" pitchFamily="34" charset="0"/>
            <a:cs typeface="Arial" pitchFamily="34" charset="0"/>
          </a:endParaRPr>
        </a:p>
      </dgm:t>
    </dgm:pt>
    <dgm:pt modelId="{89DFB24C-4135-4607-A43D-8E40B285BA8B}" type="parTrans" cxnId="{DA33F057-BD28-4C00-AC2C-8EC7DCD6C385}">
      <dgm:prSet/>
      <dgm:spPr/>
      <dgm:t>
        <a:bodyPr/>
        <a:lstStyle/>
        <a:p>
          <a:endParaRPr lang="es-MX"/>
        </a:p>
      </dgm:t>
    </dgm:pt>
    <dgm:pt modelId="{3CD7524B-F4F2-4AB3-821E-4E3BACAE3EE0}" type="sibTrans" cxnId="{DA33F057-BD28-4C00-AC2C-8EC7DCD6C385}">
      <dgm:prSet/>
      <dgm:spPr/>
      <dgm:t>
        <a:bodyPr/>
        <a:lstStyle/>
        <a:p>
          <a:endParaRPr lang="es-MX"/>
        </a:p>
      </dgm:t>
    </dgm:pt>
    <dgm:pt modelId="{FE4E4365-2019-441D-8599-BF521134235C}">
      <dgm:prSet custT="1"/>
      <dgm:spPr/>
      <dgm:t>
        <a:bodyPr/>
        <a:lstStyle/>
        <a:p>
          <a:pPr rtl="0"/>
          <a:r>
            <a:rPr lang="es-MX" sz="1400" dirty="0" smtClean="0">
              <a:latin typeface="Arial" pitchFamily="34" charset="0"/>
              <a:cs typeface="Arial" pitchFamily="34" charset="0"/>
            </a:rPr>
            <a:t>2.- LA CALIDAD SE CONSTITUYE MEJORANDO LOS PROCESOS</a:t>
          </a:r>
          <a:endParaRPr lang="es-MX" sz="1400" dirty="0">
            <a:latin typeface="Arial" pitchFamily="34" charset="0"/>
            <a:cs typeface="Arial" pitchFamily="34" charset="0"/>
          </a:endParaRPr>
        </a:p>
      </dgm:t>
    </dgm:pt>
    <dgm:pt modelId="{0BF827AA-0DFF-48A2-B1F0-B12E6388DE5C}" type="parTrans" cxnId="{EBF68E10-F204-4BB4-B557-DCE8D707C9CD}">
      <dgm:prSet/>
      <dgm:spPr/>
      <dgm:t>
        <a:bodyPr/>
        <a:lstStyle/>
        <a:p>
          <a:endParaRPr lang="es-MX"/>
        </a:p>
      </dgm:t>
    </dgm:pt>
    <dgm:pt modelId="{4C34448A-B7A6-4CA8-B886-8107E05BDBE4}" type="sibTrans" cxnId="{EBF68E10-F204-4BB4-B557-DCE8D707C9CD}">
      <dgm:prSet/>
      <dgm:spPr/>
      <dgm:t>
        <a:bodyPr/>
        <a:lstStyle/>
        <a:p>
          <a:endParaRPr lang="es-MX"/>
        </a:p>
      </dgm:t>
    </dgm:pt>
    <dgm:pt modelId="{11F8903B-151F-4ED7-8320-7320B76C6D81}">
      <dgm:prSet custT="1"/>
      <dgm:spPr/>
      <dgm:t>
        <a:bodyPr/>
        <a:lstStyle/>
        <a:p>
          <a:pPr rtl="0"/>
          <a:r>
            <a:rPr lang="es-MX" sz="1400" dirty="0" smtClean="0">
              <a:latin typeface="Arial" pitchFamily="34" charset="0"/>
              <a:cs typeface="Arial" pitchFamily="34" charset="0"/>
            </a:rPr>
            <a:t>3.- LOS LIDERES SON LOS IMPULSORES DEL CAMBIO.</a:t>
          </a:r>
          <a:endParaRPr lang="es-MX" sz="1400" dirty="0">
            <a:latin typeface="Arial" pitchFamily="34" charset="0"/>
            <a:cs typeface="Arial" pitchFamily="34" charset="0"/>
          </a:endParaRPr>
        </a:p>
      </dgm:t>
    </dgm:pt>
    <dgm:pt modelId="{E5227D26-7191-4200-A580-AFCCB52F7F71}" type="parTrans" cxnId="{376B2FCD-108E-4A3F-8139-C638CC230801}">
      <dgm:prSet/>
      <dgm:spPr/>
      <dgm:t>
        <a:bodyPr/>
        <a:lstStyle/>
        <a:p>
          <a:endParaRPr lang="es-MX"/>
        </a:p>
      </dgm:t>
    </dgm:pt>
    <dgm:pt modelId="{E68F9F79-BE4E-4783-85CA-6159B0D504E9}" type="sibTrans" cxnId="{376B2FCD-108E-4A3F-8139-C638CC230801}">
      <dgm:prSet/>
      <dgm:spPr/>
      <dgm:t>
        <a:bodyPr/>
        <a:lstStyle/>
        <a:p>
          <a:endParaRPr lang="es-MX"/>
        </a:p>
      </dgm:t>
    </dgm:pt>
    <dgm:pt modelId="{E22E5453-ECA2-4AB5-9047-A938CADC6573}">
      <dgm:prSet custT="1"/>
      <dgm:spPr/>
      <dgm:t>
        <a:bodyPr/>
        <a:lstStyle/>
        <a:p>
          <a:pPr rtl="0"/>
          <a:r>
            <a:rPr lang="es-MX" sz="1400" dirty="0" smtClean="0">
              <a:latin typeface="Arial" pitchFamily="34" charset="0"/>
              <a:cs typeface="Arial" pitchFamily="34" charset="0"/>
            </a:rPr>
            <a:t>4.-LA AUTOGESTION Y AUTOEVALUACIÓN  COSTITUYEN LOS  PILARES DEL DESARROLLO </a:t>
          </a:r>
          <a:endParaRPr lang="es-MX" sz="1400" dirty="0">
            <a:latin typeface="Arial" pitchFamily="34" charset="0"/>
            <a:cs typeface="Arial" pitchFamily="34" charset="0"/>
          </a:endParaRPr>
        </a:p>
      </dgm:t>
    </dgm:pt>
    <dgm:pt modelId="{70B1C74D-AE20-4166-9229-98D1BFEBA7B3}" type="parTrans" cxnId="{02961CB0-5267-42DC-A7FD-64F8A09FFADC}">
      <dgm:prSet/>
      <dgm:spPr/>
      <dgm:t>
        <a:bodyPr/>
        <a:lstStyle/>
        <a:p>
          <a:endParaRPr lang="es-MX"/>
        </a:p>
      </dgm:t>
    </dgm:pt>
    <dgm:pt modelId="{CBD1A3E6-6D60-483C-9F18-A83B3FBBD597}" type="sibTrans" cxnId="{02961CB0-5267-42DC-A7FD-64F8A09FFADC}">
      <dgm:prSet/>
      <dgm:spPr/>
      <dgm:t>
        <a:bodyPr/>
        <a:lstStyle/>
        <a:p>
          <a:endParaRPr lang="es-MX"/>
        </a:p>
      </dgm:t>
    </dgm:pt>
    <dgm:pt modelId="{DC0E54AA-8FC6-47CD-918C-6ED4CF06771E}">
      <dgm:prSet custT="1"/>
      <dgm:spPr/>
      <dgm:t>
        <a:bodyPr/>
        <a:lstStyle/>
        <a:p>
          <a:pPr rtl="0"/>
          <a:r>
            <a:rPr lang="es-MX" sz="1400" dirty="0" smtClean="0">
              <a:latin typeface="Arial" pitchFamily="34" charset="0"/>
              <a:cs typeface="Arial" pitchFamily="34" charset="0"/>
            </a:rPr>
            <a:t>5.- LAS ALIANZAS SON LA FUERZA FUNDAMENTAL  DE LA CULTURA DE CALIDAD</a:t>
          </a:r>
          <a:endParaRPr lang="es-MX" sz="1400" dirty="0">
            <a:latin typeface="Arial" pitchFamily="34" charset="0"/>
            <a:cs typeface="Arial" pitchFamily="34" charset="0"/>
          </a:endParaRPr>
        </a:p>
      </dgm:t>
    </dgm:pt>
    <dgm:pt modelId="{52A13BC3-E51F-44CB-A969-653543165FF6}" type="parTrans" cxnId="{B06AC611-8E3E-4301-BE9C-47A837BC7244}">
      <dgm:prSet/>
      <dgm:spPr/>
      <dgm:t>
        <a:bodyPr/>
        <a:lstStyle/>
        <a:p>
          <a:endParaRPr lang="es-MX"/>
        </a:p>
      </dgm:t>
    </dgm:pt>
    <dgm:pt modelId="{5FE84275-5D9F-4FA1-925B-BD1138B9FE62}" type="sibTrans" cxnId="{B06AC611-8E3E-4301-BE9C-47A837BC7244}">
      <dgm:prSet/>
      <dgm:spPr/>
      <dgm:t>
        <a:bodyPr/>
        <a:lstStyle/>
        <a:p>
          <a:endParaRPr lang="es-MX"/>
        </a:p>
      </dgm:t>
    </dgm:pt>
    <dgm:pt modelId="{A14939E2-F20F-4DB6-9047-E4BE973F744F}">
      <dgm:prSet custT="1"/>
      <dgm:spPr/>
      <dgm:t>
        <a:bodyPr/>
        <a:lstStyle/>
        <a:p>
          <a:pPr rtl="0"/>
          <a:r>
            <a:rPr lang="es-MX" sz="1400" dirty="0" smtClean="0">
              <a:latin typeface="Arial" pitchFamily="34" charset="0"/>
              <a:cs typeface="Arial" pitchFamily="34" charset="0"/>
            </a:rPr>
            <a:t>6.- EL </a:t>
          </a:r>
        </a:p>
        <a:p>
          <a:pPr rtl="0"/>
          <a:endParaRPr lang="es-MX" sz="1400" dirty="0" smtClean="0">
            <a:latin typeface="Arial" pitchFamily="34" charset="0"/>
            <a:cs typeface="Arial" pitchFamily="34" charset="0"/>
          </a:endParaRPr>
        </a:p>
        <a:p>
          <a:pPr rtl="0"/>
          <a:endParaRPr lang="es-MX" sz="1400" dirty="0" smtClean="0">
            <a:latin typeface="Arial" pitchFamily="34" charset="0"/>
            <a:cs typeface="Arial" pitchFamily="34" charset="0"/>
          </a:endParaRPr>
        </a:p>
        <a:p>
          <a:pPr rtl="0"/>
          <a:r>
            <a:rPr lang="es-MX" sz="1400" dirty="0" smtClean="0">
              <a:latin typeface="Arial" pitchFamily="34" charset="0"/>
              <a:cs typeface="Arial" pitchFamily="34" charset="0"/>
            </a:rPr>
            <a:t>6.-BIENESTAR DE LA COMUNIDAD Y LA RECUPERACIÓN DE LOS RECURSOS  NATURALES ASEGURA LA PERTENENCIA DE LA SOCIEDAD EN LARGO PLAZO.</a:t>
          </a:r>
          <a:endParaRPr lang="es-MX" sz="1400" dirty="0">
            <a:latin typeface="Arial" pitchFamily="34" charset="0"/>
            <a:cs typeface="Arial" pitchFamily="34" charset="0"/>
          </a:endParaRPr>
        </a:p>
      </dgm:t>
    </dgm:pt>
    <dgm:pt modelId="{AC0EEE26-7F19-44E2-A5D9-24A34342102C}" type="parTrans" cxnId="{06ED1BE6-5E71-441E-9DE7-A1624697D456}">
      <dgm:prSet/>
      <dgm:spPr/>
      <dgm:t>
        <a:bodyPr/>
        <a:lstStyle/>
        <a:p>
          <a:endParaRPr lang="es-MX"/>
        </a:p>
      </dgm:t>
    </dgm:pt>
    <dgm:pt modelId="{3C7A4B62-5BB8-423A-AF02-85741B58AD5A}" type="sibTrans" cxnId="{06ED1BE6-5E71-441E-9DE7-A1624697D456}">
      <dgm:prSet/>
      <dgm:spPr/>
      <dgm:t>
        <a:bodyPr/>
        <a:lstStyle/>
        <a:p>
          <a:endParaRPr lang="es-MX"/>
        </a:p>
      </dgm:t>
    </dgm:pt>
    <dgm:pt modelId="{83C181FE-E776-49C3-B076-315622D95F2E}" type="pres">
      <dgm:prSet presAssocID="{41D64D1E-5A1B-4E5C-A5B8-B0AF757C931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1DA7605-649B-4E7B-8155-C6E1E0210F79}" type="pres">
      <dgm:prSet presAssocID="{41D64D1E-5A1B-4E5C-A5B8-B0AF757C9310}" presName="fgShape" presStyleLbl="fgShp" presStyleIdx="0" presStyleCnt="1" custScaleX="96283" custScaleY="26436" custLinFactNeighborX="1226" custLinFactNeighborY="98851"/>
      <dgm:spPr/>
    </dgm:pt>
    <dgm:pt modelId="{B796668B-8C43-4905-91E6-6F9E32C4083C}" type="pres">
      <dgm:prSet presAssocID="{41D64D1E-5A1B-4E5C-A5B8-B0AF757C9310}" presName="linComp" presStyleCnt="0"/>
      <dgm:spPr/>
    </dgm:pt>
    <dgm:pt modelId="{A7384323-9106-43C9-BB84-3028743207BD}" type="pres">
      <dgm:prSet presAssocID="{E36A422C-05AE-41CB-AC55-5543E1397792}" presName="compNode" presStyleCnt="0"/>
      <dgm:spPr/>
    </dgm:pt>
    <dgm:pt modelId="{B2A2807D-E6A1-43BD-8272-87863BF2D111}" type="pres">
      <dgm:prSet presAssocID="{E36A422C-05AE-41CB-AC55-5543E1397792}" presName="bkgdShape" presStyleLbl="node1" presStyleIdx="0" presStyleCnt="6" custLinFactNeighborX="-7"/>
      <dgm:spPr/>
      <dgm:t>
        <a:bodyPr/>
        <a:lstStyle/>
        <a:p>
          <a:endParaRPr lang="es-MX"/>
        </a:p>
      </dgm:t>
    </dgm:pt>
    <dgm:pt modelId="{BE04E09F-A526-4C44-B5A1-23BA53E79CA5}" type="pres">
      <dgm:prSet presAssocID="{E36A422C-05AE-41CB-AC55-5543E1397792}" presName="nodeTx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8BC038A-77E1-45E0-AB49-CA8E0E966BB8}" type="pres">
      <dgm:prSet presAssocID="{E36A422C-05AE-41CB-AC55-5543E1397792}" presName="invisiNode" presStyleLbl="node1" presStyleIdx="0" presStyleCnt="6"/>
      <dgm:spPr/>
    </dgm:pt>
    <dgm:pt modelId="{C77E226A-BE17-4F46-8F46-F07FD0886811}" type="pres">
      <dgm:prSet presAssocID="{E36A422C-05AE-41CB-AC55-5543E1397792}" presName="imagNode" presStyleLbl="fgImgPlace1" presStyleIdx="0" presStyleCnt="6" custLinFactNeighborX="3362" custLinFactNeighborY="131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AC65F33-6DE3-410B-A46B-83E726620942}" type="pres">
      <dgm:prSet presAssocID="{3CD7524B-F4F2-4AB3-821E-4E3BACAE3EE0}" presName="sibTrans" presStyleLbl="sibTrans2D1" presStyleIdx="0" presStyleCnt="0"/>
      <dgm:spPr/>
      <dgm:t>
        <a:bodyPr/>
        <a:lstStyle/>
        <a:p>
          <a:endParaRPr lang="es-MX"/>
        </a:p>
      </dgm:t>
    </dgm:pt>
    <dgm:pt modelId="{DB1036D9-6976-415A-9ECA-9E7CF87F4940}" type="pres">
      <dgm:prSet presAssocID="{FE4E4365-2019-441D-8599-BF521134235C}" presName="compNode" presStyleCnt="0"/>
      <dgm:spPr/>
    </dgm:pt>
    <dgm:pt modelId="{983AE94F-3E21-4FFA-9A84-B96B95BDF477}" type="pres">
      <dgm:prSet presAssocID="{FE4E4365-2019-441D-8599-BF521134235C}" presName="bkgdShape" presStyleLbl="node1" presStyleIdx="1" presStyleCnt="6"/>
      <dgm:spPr/>
      <dgm:t>
        <a:bodyPr/>
        <a:lstStyle/>
        <a:p>
          <a:endParaRPr lang="es-MX"/>
        </a:p>
      </dgm:t>
    </dgm:pt>
    <dgm:pt modelId="{9905A880-89CF-4337-9212-48B56FEF2647}" type="pres">
      <dgm:prSet presAssocID="{FE4E4365-2019-441D-8599-BF521134235C}" presName="nodeTx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6BFD9C9-4650-497B-A901-622335D4AE27}" type="pres">
      <dgm:prSet presAssocID="{FE4E4365-2019-441D-8599-BF521134235C}" presName="invisiNode" presStyleLbl="node1" presStyleIdx="1" presStyleCnt="6"/>
      <dgm:spPr/>
    </dgm:pt>
    <dgm:pt modelId="{7CDFBDDA-F5C5-4A9B-AD31-BAFE2A4521D1}" type="pres">
      <dgm:prSet presAssocID="{FE4E4365-2019-441D-8599-BF521134235C}" presName="imagNode" presStyleLbl="fgImgPlace1" presStyleIdx="1" presStyleCnt="6"/>
      <dgm:spPr/>
    </dgm:pt>
    <dgm:pt modelId="{39125894-4766-4DC5-9EF9-E7C02F4EC126}" type="pres">
      <dgm:prSet presAssocID="{4C34448A-B7A6-4CA8-B886-8107E05BDBE4}" presName="sibTrans" presStyleLbl="sibTrans2D1" presStyleIdx="0" presStyleCnt="0"/>
      <dgm:spPr/>
      <dgm:t>
        <a:bodyPr/>
        <a:lstStyle/>
        <a:p>
          <a:endParaRPr lang="es-MX"/>
        </a:p>
      </dgm:t>
    </dgm:pt>
    <dgm:pt modelId="{723FFE50-AD15-4635-AAD9-E84406BC4932}" type="pres">
      <dgm:prSet presAssocID="{11F8903B-151F-4ED7-8320-7320B76C6D81}" presName="compNode" presStyleCnt="0"/>
      <dgm:spPr/>
    </dgm:pt>
    <dgm:pt modelId="{A4A4B936-D8FC-445B-B1C5-927FE6429150}" type="pres">
      <dgm:prSet presAssocID="{11F8903B-151F-4ED7-8320-7320B76C6D81}" presName="bkgdShape" presStyleLbl="node1" presStyleIdx="2" presStyleCnt="6"/>
      <dgm:spPr/>
      <dgm:t>
        <a:bodyPr/>
        <a:lstStyle/>
        <a:p>
          <a:endParaRPr lang="es-MX"/>
        </a:p>
      </dgm:t>
    </dgm:pt>
    <dgm:pt modelId="{A1C09B5B-84E9-4CCB-AA73-C7E450A63E87}" type="pres">
      <dgm:prSet presAssocID="{11F8903B-151F-4ED7-8320-7320B76C6D81}" presName="nodeTx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7F0D8BF-DF2C-496D-80CE-469960C801E8}" type="pres">
      <dgm:prSet presAssocID="{11F8903B-151F-4ED7-8320-7320B76C6D81}" presName="invisiNode" presStyleLbl="node1" presStyleIdx="2" presStyleCnt="6"/>
      <dgm:spPr/>
    </dgm:pt>
    <dgm:pt modelId="{79895DAB-FDE9-4E3C-B6FE-30645C8CDB99}" type="pres">
      <dgm:prSet presAssocID="{11F8903B-151F-4ED7-8320-7320B76C6D81}" presName="imagNode" presStyleLbl="fgImgPlace1" presStyleIdx="2" presStyleCnt="6"/>
      <dgm:spPr/>
    </dgm:pt>
    <dgm:pt modelId="{39CBEDBD-654F-43D3-AA71-3A2BBC7D620B}" type="pres">
      <dgm:prSet presAssocID="{E68F9F79-BE4E-4783-85CA-6159B0D504E9}" presName="sibTrans" presStyleLbl="sibTrans2D1" presStyleIdx="0" presStyleCnt="0"/>
      <dgm:spPr/>
      <dgm:t>
        <a:bodyPr/>
        <a:lstStyle/>
        <a:p>
          <a:endParaRPr lang="es-MX"/>
        </a:p>
      </dgm:t>
    </dgm:pt>
    <dgm:pt modelId="{325B3A79-F8BA-4E24-ACF5-BB7B98730831}" type="pres">
      <dgm:prSet presAssocID="{E22E5453-ECA2-4AB5-9047-A938CADC6573}" presName="compNode" presStyleCnt="0"/>
      <dgm:spPr/>
    </dgm:pt>
    <dgm:pt modelId="{C0CB397A-5C48-476A-8B93-7C65D4A81089}" type="pres">
      <dgm:prSet presAssocID="{E22E5453-ECA2-4AB5-9047-A938CADC6573}" presName="bkgdShape" presStyleLbl="node1" presStyleIdx="3" presStyleCnt="6"/>
      <dgm:spPr/>
      <dgm:t>
        <a:bodyPr/>
        <a:lstStyle/>
        <a:p>
          <a:endParaRPr lang="es-MX"/>
        </a:p>
      </dgm:t>
    </dgm:pt>
    <dgm:pt modelId="{E0FC42F9-3100-40CD-9953-DEC757FFE75E}" type="pres">
      <dgm:prSet presAssocID="{E22E5453-ECA2-4AB5-9047-A938CADC6573}" presName="nodeTx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7D2B2A8-5F56-48BD-AD5B-B4CA2C4ECA57}" type="pres">
      <dgm:prSet presAssocID="{E22E5453-ECA2-4AB5-9047-A938CADC6573}" presName="invisiNode" presStyleLbl="node1" presStyleIdx="3" presStyleCnt="6"/>
      <dgm:spPr/>
    </dgm:pt>
    <dgm:pt modelId="{2E5A092A-00FD-4309-8D0E-421040A92CA1}" type="pres">
      <dgm:prSet presAssocID="{E22E5453-ECA2-4AB5-9047-A938CADC6573}" presName="imagNode" presStyleLbl="fgImgPlace1" presStyleIdx="3" presStyleCnt="6"/>
      <dgm:spPr/>
    </dgm:pt>
    <dgm:pt modelId="{A0EBA58F-2A18-4899-9186-74B1083A0275}" type="pres">
      <dgm:prSet presAssocID="{CBD1A3E6-6D60-483C-9F18-A83B3FBBD597}" presName="sibTrans" presStyleLbl="sibTrans2D1" presStyleIdx="0" presStyleCnt="0"/>
      <dgm:spPr/>
      <dgm:t>
        <a:bodyPr/>
        <a:lstStyle/>
        <a:p>
          <a:endParaRPr lang="es-MX"/>
        </a:p>
      </dgm:t>
    </dgm:pt>
    <dgm:pt modelId="{3549FA51-E0CC-4468-9D27-775BF8DC7511}" type="pres">
      <dgm:prSet presAssocID="{DC0E54AA-8FC6-47CD-918C-6ED4CF06771E}" presName="compNode" presStyleCnt="0"/>
      <dgm:spPr/>
    </dgm:pt>
    <dgm:pt modelId="{A57782E3-0F31-49A4-978C-EEFAA82C5595}" type="pres">
      <dgm:prSet presAssocID="{DC0E54AA-8FC6-47CD-918C-6ED4CF06771E}" presName="bkgdShape" presStyleLbl="node1" presStyleIdx="4" presStyleCnt="6"/>
      <dgm:spPr/>
      <dgm:t>
        <a:bodyPr/>
        <a:lstStyle/>
        <a:p>
          <a:endParaRPr lang="es-MX"/>
        </a:p>
      </dgm:t>
    </dgm:pt>
    <dgm:pt modelId="{10C1F0BF-D633-449D-B0CC-55ACA5C5C543}" type="pres">
      <dgm:prSet presAssocID="{DC0E54AA-8FC6-47CD-918C-6ED4CF06771E}" presName="nodeTx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2DDAAD2-467F-4393-A4FC-AC66F9151191}" type="pres">
      <dgm:prSet presAssocID="{DC0E54AA-8FC6-47CD-918C-6ED4CF06771E}" presName="invisiNode" presStyleLbl="node1" presStyleIdx="4" presStyleCnt="6"/>
      <dgm:spPr/>
    </dgm:pt>
    <dgm:pt modelId="{F4520687-77DE-4AC1-BB73-E8F67EB268B6}" type="pres">
      <dgm:prSet presAssocID="{DC0E54AA-8FC6-47CD-918C-6ED4CF06771E}" presName="imagNode" presStyleLbl="fgImgPlace1" presStyleIdx="4" presStyleCnt="6"/>
      <dgm:spPr/>
    </dgm:pt>
    <dgm:pt modelId="{B26D2B24-5F1A-4581-A026-35164AC11CFB}" type="pres">
      <dgm:prSet presAssocID="{5FE84275-5D9F-4FA1-925B-BD1138B9FE62}" presName="sibTrans" presStyleLbl="sibTrans2D1" presStyleIdx="0" presStyleCnt="0"/>
      <dgm:spPr/>
      <dgm:t>
        <a:bodyPr/>
        <a:lstStyle/>
        <a:p>
          <a:endParaRPr lang="es-MX"/>
        </a:p>
      </dgm:t>
    </dgm:pt>
    <dgm:pt modelId="{FFBC25AA-6183-436D-A910-BE9CE66956D0}" type="pres">
      <dgm:prSet presAssocID="{A14939E2-F20F-4DB6-9047-E4BE973F744F}" presName="compNode" presStyleCnt="0"/>
      <dgm:spPr/>
    </dgm:pt>
    <dgm:pt modelId="{DBE798AC-42DB-4F40-A638-B1112D404B68}" type="pres">
      <dgm:prSet presAssocID="{A14939E2-F20F-4DB6-9047-E4BE973F744F}" presName="bkgdShape" presStyleLbl="node1" presStyleIdx="5" presStyleCnt="6"/>
      <dgm:spPr/>
      <dgm:t>
        <a:bodyPr/>
        <a:lstStyle/>
        <a:p>
          <a:endParaRPr lang="es-MX"/>
        </a:p>
      </dgm:t>
    </dgm:pt>
    <dgm:pt modelId="{F2680243-65AB-43A7-A64D-EDA557D9E089}" type="pres">
      <dgm:prSet presAssocID="{A14939E2-F20F-4DB6-9047-E4BE973F744F}" presName="nodeTx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C8884C8-01A3-4C79-9331-9A882BF3F9F0}" type="pres">
      <dgm:prSet presAssocID="{A14939E2-F20F-4DB6-9047-E4BE973F744F}" presName="invisiNode" presStyleLbl="node1" presStyleIdx="5" presStyleCnt="6"/>
      <dgm:spPr/>
    </dgm:pt>
    <dgm:pt modelId="{8FB7FC1D-933F-4CE8-A006-3B5D13021E77}" type="pres">
      <dgm:prSet presAssocID="{A14939E2-F20F-4DB6-9047-E4BE973F744F}" presName="imagNode" presStyleLbl="fgImgPlace1" presStyleIdx="5" presStyleCnt="6"/>
      <dgm:spPr/>
    </dgm:pt>
  </dgm:ptLst>
  <dgm:cxnLst>
    <dgm:cxn modelId="{457ABD17-EBFB-4DF5-847A-0CD234573243}" type="presOf" srcId="{A14939E2-F20F-4DB6-9047-E4BE973F744F}" destId="{F2680243-65AB-43A7-A64D-EDA557D9E089}" srcOrd="1" destOrd="0" presId="urn:microsoft.com/office/officeart/2005/8/layout/hList7"/>
    <dgm:cxn modelId="{B06AC611-8E3E-4301-BE9C-47A837BC7244}" srcId="{41D64D1E-5A1B-4E5C-A5B8-B0AF757C9310}" destId="{DC0E54AA-8FC6-47CD-918C-6ED4CF06771E}" srcOrd="4" destOrd="0" parTransId="{52A13BC3-E51F-44CB-A969-653543165FF6}" sibTransId="{5FE84275-5D9F-4FA1-925B-BD1138B9FE62}"/>
    <dgm:cxn modelId="{02961CB0-5267-42DC-A7FD-64F8A09FFADC}" srcId="{41D64D1E-5A1B-4E5C-A5B8-B0AF757C9310}" destId="{E22E5453-ECA2-4AB5-9047-A938CADC6573}" srcOrd="3" destOrd="0" parTransId="{70B1C74D-AE20-4166-9229-98D1BFEBA7B3}" sibTransId="{CBD1A3E6-6D60-483C-9F18-A83B3FBBD597}"/>
    <dgm:cxn modelId="{84DA16A0-434D-4E14-9879-B84556EACD34}" type="presOf" srcId="{DC0E54AA-8FC6-47CD-918C-6ED4CF06771E}" destId="{10C1F0BF-D633-449D-B0CC-55ACA5C5C543}" srcOrd="1" destOrd="0" presId="urn:microsoft.com/office/officeart/2005/8/layout/hList7"/>
    <dgm:cxn modelId="{376B2FCD-108E-4A3F-8139-C638CC230801}" srcId="{41D64D1E-5A1B-4E5C-A5B8-B0AF757C9310}" destId="{11F8903B-151F-4ED7-8320-7320B76C6D81}" srcOrd="2" destOrd="0" parTransId="{E5227D26-7191-4200-A580-AFCCB52F7F71}" sibTransId="{E68F9F79-BE4E-4783-85CA-6159B0D504E9}"/>
    <dgm:cxn modelId="{09F0CBB2-3B34-4344-A898-7086FCF84552}" type="presOf" srcId="{CBD1A3E6-6D60-483C-9F18-A83B3FBBD597}" destId="{A0EBA58F-2A18-4899-9186-74B1083A0275}" srcOrd="0" destOrd="0" presId="urn:microsoft.com/office/officeart/2005/8/layout/hList7"/>
    <dgm:cxn modelId="{9C9C82DA-E4C0-459B-ACEC-BEBA833757F3}" type="presOf" srcId="{FE4E4365-2019-441D-8599-BF521134235C}" destId="{9905A880-89CF-4337-9212-48B56FEF2647}" srcOrd="1" destOrd="0" presId="urn:microsoft.com/office/officeart/2005/8/layout/hList7"/>
    <dgm:cxn modelId="{DA33F057-BD28-4C00-AC2C-8EC7DCD6C385}" srcId="{41D64D1E-5A1B-4E5C-A5B8-B0AF757C9310}" destId="{E36A422C-05AE-41CB-AC55-5543E1397792}" srcOrd="0" destOrd="0" parTransId="{89DFB24C-4135-4607-A43D-8E40B285BA8B}" sibTransId="{3CD7524B-F4F2-4AB3-821E-4E3BACAE3EE0}"/>
    <dgm:cxn modelId="{06ED1BE6-5E71-441E-9DE7-A1624697D456}" srcId="{41D64D1E-5A1B-4E5C-A5B8-B0AF757C9310}" destId="{A14939E2-F20F-4DB6-9047-E4BE973F744F}" srcOrd="5" destOrd="0" parTransId="{AC0EEE26-7F19-44E2-A5D9-24A34342102C}" sibTransId="{3C7A4B62-5BB8-423A-AF02-85741B58AD5A}"/>
    <dgm:cxn modelId="{8F56BEF4-7FA1-460E-9F2D-9C04AD08027B}" type="presOf" srcId="{4C34448A-B7A6-4CA8-B886-8107E05BDBE4}" destId="{39125894-4766-4DC5-9EF9-E7C02F4EC126}" srcOrd="0" destOrd="0" presId="urn:microsoft.com/office/officeart/2005/8/layout/hList7"/>
    <dgm:cxn modelId="{DB21EBE7-EE63-4F38-AD6E-D5CB985F153A}" type="presOf" srcId="{E68F9F79-BE4E-4783-85CA-6159B0D504E9}" destId="{39CBEDBD-654F-43D3-AA71-3A2BBC7D620B}" srcOrd="0" destOrd="0" presId="urn:microsoft.com/office/officeart/2005/8/layout/hList7"/>
    <dgm:cxn modelId="{99443CC1-1018-465D-B0BA-2A0041966C1A}" type="presOf" srcId="{5FE84275-5D9F-4FA1-925B-BD1138B9FE62}" destId="{B26D2B24-5F1A-4581-A026-35164AC11CFB}" srcOrd="0" destOrd="0" presId="urn:microsoft.com/office/officeart/2005/8/layout/hList7"/>
    <dgm:cxn modelId="{FC5FF5F7-F35A-4CB0-BA7D-34C21C9D394D}" type="presOf" srcId="{E36A422C-05AE-41CB-AC55-5543E1397792}" destId="{B2A2807D-E6A1-43BD-8272-87863BF2D111}" srcOrd="0" destOrd="0" presId="urn:microsoft.com/office/officeart/2005/8/layout/hList7"/>
    <dgm:cxn modelId="{0F450400-0DB4-4147-8F5B-40243C0787FB}" type="presOf" srcId="{11F8903B-151F-4ED7-8320-7320B76C6D81}" destId="{A4A4B936-D8FC-445B-B1C5-927FE6429150}" srcOrd="0" destOrd="0" presId="urn:microsoft.com/office/officeart/2005/8/layout/hList7"/>
    <dgm:cxn modelId="{F7BDA14F-984A-4898-865B-AB42FCAE172A}" type="presOf" srcId="{FE4E4365-2019-441D-8599-BF521134235C}" destId="{983AE94F-3E21-4FFA-9A84-B96B95BDF477}" srcOrd="0" destOrd="0" presId="urn:microsoft.com/office/officeart/2005/8/layout/hList7"/>
    <dgm:cxn modelId="{5545677E-D930-4B70-A6F4-476001D481BF}" type="presOf" srcId="{3CD7524B-F4F2-4AB3-821E-4E3BACAE3EE0}" destId="{CAC65F33-6DE3-410B-A46B-83E726620942}" srcOrd="0" destOrd="0" presId="urn:microsoft.com/office/officeart/2005/8/layout/hList7"/>
    <dgm:cxn modelId="{DEB24784-BECB-491F-909A-0ABC94BC2E14}" type="presOf" srcId="{41D64D1E-5A1B-4E5C-A5B8-B0AF757C9310}" destId="{83C181FE-E776-49C3-B076-315622D95F2E}" srcOrd="0" destOrd="0" presId="urn:microsoft.com/office/officeart/2005/8/layout/hList7"/>
    <dgm:cxn modelId="{9E258679-23C5-4B07-8AEE-0476D16EDDA9}" type="presOf" srcId="{E22E5453-ECA2-4AB5-9047-A938CADC6573}" destId="{C0CB397A-5C48-476A-8B93-7C65D4A81089}" srcOrd="0" destOrd="0" presId="urn:microsoft.com/office/officeart/2005/8/layout/hList7"/>
    <dgm:cxn modelId="{EBF68E10-F204-4BB4-B557-DCE8D707C9CD}" srcId="{41D64D1E-5A1B-4E5C-A5B8-B0AF757C9310}" destId="{FE4E4365-2019-441D-8599-BF521134235C}" srcOrd="1" destOrd="0" parTransId="{0BF827AA-0DFF-48A2-B1F0-B12E6388DE5C}" sibTransId="{4C34448A-B7A6-4CA8-B886-8107E05BDBE4}"/>
    <dgm:cxn modelId="{0C1994A9-C938-48EF-9019-6B9E0A38BEEB}" type="presOf" srcId="{11F8903B-151F-4ED7-8320-7320B76C6D81}" destId="{A1C09B5B-84E9-4CCB-AA73-C7E450A63E87}" srcOrd="1" destOrd="0" presId="urn:microsoft.com/office/officeart/2005/8/layout/hList7"/>
    <dgm:cxn modelId="{33F14E44-FE95-4281-93D4-117EB5EDFE3F}" type="presOf" srcId="{A14939E2-F20F-4DB6-9047-E4BE973F744F}" destId="{DBE798AC-42DB-4F40-A638-B1112D404B68}" srcOrd="0" destOrd="0" presId="urn:microsoft.com/office/officeart/2005/8/layout/hList7"/>
    <dgm:cxn modelId="{70EE87D7-F27D-4DB0-BAA3-8CA80BE5CE30}" type="presOf" srcId="{E36A422C-05AE-41CB-AC55-5543E1397792}" destId="{BE04E09F-A526-4C44-B5A1-23BA53E79CA5}" srcOrd="1" destOrd="0" presId="urn:microsoft.com/office/officeart/2005/8/layout/hList7"/>
    <dgm:cxn modelId="{7DFED7D3-51EA-439C-ABB0-2B9E1B09D9EA}" type="presOf" srcId="{DC0E54AA-8FC6-47CD-918C-6ED4CF06771E}" destId="{A57782E3-0F31-49A4-978C-EEFAA82C5595}" srcOrd="0" destOrd="0" presId="urn:microsoft.com/office/officeart/2005/8/layout/hList7"/>
    <dgm:cxn modelId="{6637EFFC-8742-4F98-821D-0056EF6E974C}" type="presOf" srcId="{E22E5453-ECA2-4AB5-9047-A938CADC6573}" destId="{E0FC42F9-3100-40CD-9953-DEC757FFE75E}" srcOrd="1" destOrd="0" presId="urn:microsoft.com/office/officeart/2005/8/layout/hList7"/>
    <dgm:cxn modelId="{C88574FF-B531-48A2-8651-39A855C31E8B}" type="presParOf" srcId="{83C181FE-E776-49C3-B076-315622D95F2E}" destId="{41DA7605-649B-4E7B-8155-C6E1E0210F79}" srcOrd="0" destOrd="0" presId="urn:microsoft.com/office/officeart/2005/8/layout/hList7"/>
    <dgm:cxn modelId="{0E10D5DB-272A-4298-9F2C-212495562202}" type="presParOf" srcId="{83C181FE-E776-49C3-B076-315622D95F2E}" destId="{B796668B-8C43-4905-91E6-6F9E32C4083C}" srcOrd="1" destOrd="0" presId="urn:microsoft.com/office/officeart/2005/8/layout/hList7"/>
    <dgm:cxn modelId="{125DCB6C-61D0-49EB-B362-8EB4EA7D132C}" type="presParOf" srcId="{B796668B-8C43-4905-91E6-6F9E32C4083C}" destId="{A7384323-9106-43C9-BB84-3028743207BD}" srcOrd="0" destOrd="0" presId="urn:microsoft.com/office/officeart/2005/8/layout/hList7"/>
    <dgm:cxn modelId="{32359065-902C-4841-8D79-5D9C2EF492A4}" type="presParOf" srcId="{A7384323-9106-43C9-BB84-3028743207BD}" destId="{B2A2807D-E6A1-43BD-8272-87863BF2D111}" srcOrd="0" destOrd="0" presId="urn:microsoft.com/office/officeart/2005/8/layout/hList7"/>
    <dgm:cxn modelId="{8CD2FAA0-2E02-4146-88DF-E13E5040C83D}" type="presParOf" srcId="{A7384323-9106-43C9-BB84-3028743207BD}" destId="{BE04E09F-A526-4C44-B5A1-23BA53E79CA5}" srcOrd="1" destOrd="0" presId="urn:microsoft.com/office/officeart/2005/8/layout/hList7"/>
    <dgm:cxn modelId="{3A9E0F41-7706-44E6-9D48-2F33BFC37965}" type="presParOf" srcId="{A7384323-9106-43C9-BB84-3028743207BD}" destId="{38BC038A-77E1-45E0-AB49-CA8E0E966BB8}" srcOrd="2" destOrd="0" presId="urn:microsoft.com/office/officeart/2005/8/layout/hList7"/>
    <dgm:cxn modelId="{C0F4F5F0-D91C-4AEC-B108-B1C150B446C7}" type="presParOf" srcId="{A7384323-9106-43C9-BB84-3028743207BD}" destId="{C77E226A-BE17-4F46-8F46-F07FD0886811}" srcOrd="3" destOrd="0" presId="urn:microsoft.com/office/officeart/2005/8/layout/hList7"/>
    <dgm:cxn modelId="{55F15338-9CD4-4928-9C22-C7588F8EF435}" type="presParOf" srcId="{B796668B-8C43-4905-91E6-6F9E32C4083C}" destId="{CAC65F33-6DE3-410B-A46B-83E726620942}" srcOrd="1" destOrd="0" presId="urn:microsoft.com/office/officeart/2005/8/layout/hList7"/>
    <dgm:cxn modelId="{1DCB067E-CC87-4F0C-9228-3C9DA09A201E}" type="presParOf" srcId="{B796668B-8C43-4905-91E6-6F9E32C4083C}" destId="{DB1036D9-6976-415A-9ECA-9E7CF87F4940}" srcOrd="2" destOrd="0" presId="urn:microsoft.com/office/officeart/2005/8/layout/hList7"/>
    <dgm:cxn modelId="{04993BCD-28A0-4A8A-ADCC-F7546B9FA713}" type="presParOf" srcId="{DB1036D9-6976-415A-9ECA-9E7CF87F4940}" destId="{983AE94F-3E21-4FFA-9A84-B96B95BDF477}" srcOrd="0" destOrd="0" presId="urn:microsoft.com/office/officeart/2005/8/layout/hList7"/>
    <dgm:cxn modelId="{CA06F57B-94A0-4235-9183-1B14E8A9ED46}" type="presParOf" srcId="{DB1036D9-6976-415A-9ECA-9E7CF87F4940}" destId="{9905A880-89CF-4337-9212-48B56FEF2647}" srcOrd="1" destOrd="0" presId="urn:microsoft.com/office/officeart/2005/8/layout/hList7"/>
    <dgm:cxn modelId="{0FCD3935-1218-4444-A1B0-E00656FAC961}" type="presParOf" srcId="{DB1036D9-6976-415A-9ECA-9E7CF87F4940}" destId="{B6BFD9C9-4650-497B-A901-622335D4AE27}" srcOrd="2" destOrd="0" presId="urn:microsoft.com/office/officeart/2005/8/layout/hList7"/>
    <dgm:cxn modelId="{867D3F27-EE79-4091-B3D0-0F2C9FED2EFF}" type="presParOf" srcId="{DB1036D9-6976-415A-9ECA-9E7CF87F4940}" destId="{7CDFBDDA-F5C5-4A9B-AD31-BAFE2A4521D1}" srcOrd="3" destOrd="0" presId="urn:microsoft.com/office/officeart/2005/8/layout/hList7"/>
    <dgm:cxn modelId="{02C9F5B9-B675-4C8E-9379-EE0D3BB26729}" type="presParOf" srcId="{B796668B-8C43-4905-91E6-6F9E32C4083C}" destId="{39125894-4766-4DC5-9EF9-E7C02F4EC126}" srcOrd="3" destOrd="0" presId="urn:microsoft.com/office/officeart/2005/8/layout/hList7"/>
    <dgm:cxn modelId="{1A541235-970B-4DF2-93A2-2992338830CF}" type="presParOf" srcId="{B796668B-8C43-4905-91E6-6F9E32C4083C}" destId="{723FFE50-AD15-4635-AAD9-E84406BC4932}" srcOrd="4" destOrd="0" presId="urn:microsoft.com/office/officeart/2005/8/layout/hList7"/>
    <dgm:cxn modelId="{60CFCDF7-C5E1-4B37-A9A8-41A836ADEB79}" type="presParOf" srcId="{723FFE50-AD15-4635-AAD9-E84406BC4932}" destId="{A4A4B936-D8FC-445B-B1C5-927FE6429150}" srcOrd="0" destOrd="0" presId="urn:microsoft.com/office/officeart/2005/8/layout/hList7"/>
    <dgm:cxn modelId="{EA6AD325-1859-4F51-9D05-AD84416BF354}" type="presParOf" srcId="{723FFE50-AD15-4635-AAD9-E84406BC4932}" destId="{A1C09B5B-84E9-4CCB-AA73-C7E450A63E87}" srcOrd="1" destOrd="0" presId="urn:microsoft.com/office/officeart/2005/8/layout/hList7"/>
    <dgm:cxn modelId="{D1FEA317-C31D-49A3-8A13-837F6386096A}" type="presParOf" srcId="{723FFE50-AD15-4635-AAD9-E84406BC4932}" destId="{F7F0D8BF-DF2C-496D-80CE-469960C801E8}" srcOrd="2" destOrd="0" presId="urn:microsoft.com/office/officeart/2005/8/layout/hList7"/>
    <dgm:cxn modelId="{1A3CA126-8D28-4F0A-AF25-88AF580A8617}" type="presParOf" srcId="{723FFE50-AD15-4635-AAD9-E84406BC4932}" destId="{79895DAB-FDE9-4E3C-B6FE-30645C8CDB99}" srcOrd="3" destOrd="0" presId="urn:microsoft.com/office/officeart/2005/8/layout/hList7"/>
    <dgm:cxn modelId="{2BBF9316-3D99-4879-9DD5-4DC787DCB500}" type="presParOf" srcId="{B796668B-8C43-4905-91E6-6F9E32C4083C}" destId="{39CBEDBD-654F-43D3-AA71-3A2BBC7D620B}" srcOrd="5" destOrd="0" presId="urn:microsoft.com/office/officeart/2005/8/layout/hList7"/>
    <dgm:cxn modelId="{1DBE2410-B1A0-4BE2-8009-11B69DB30F81}" type="presParOf" srcId="{B796668B-8C43-4905-91E6-6F9E32C4083C}" destId="{325B3A79-F8BA-4E24-ACF5-BB7B98730831}" srcOrd="6" destOrd="0" presId="urn:microsoft.com/office/officeart/2005/8/layout/hList7"/>
    <dgm:cxn modelId="{E331CF38-DA61-43F9-AF61-7BEF5CCCC441}" type="presParOf" srcId="{325B3A79-F8BA-4E24-ACF5-BB7B98730831}" destId="{C0CB397A-5C48-476A-8B93-7C65D4A81089}" srcOrd="0" destOrd="0" presId="urn:microsoft.com/office/officeart/2005/8/layout/hList7"/>
    <dgm:cxn modelId="{DD241BE7-A559-4112-A209-E7E7533338BE}" type="presParOf" srcId="{325B3A79-F8BA-4E24-ACF5-BB7B98730831}" destId="{E0FC42F9-3100-40CD-9953-DEC757FFE75E}" srcOrd="1" destOrd="0" presId="urn:microsoft.com/office/officeart/2005/8/layout/hList7"/>
    <dgm:cxn modelId="{7AB06160-9B53-4860-846B-9F540EF113AE}" type="presParOf" srcId="{325B3A79-F8BA-4E24-ACF5-BB7B98730831}" destId="{E7D2B2A8-5F56-48BD-AD5B-B4CA2C4ECA57}" srcOrd="2" destOrd="0" presId="urn:microsoft.com/office/officeart/2005/8/layout/hList7"/>
    <dgm:cxn modelId="{D8DA6F91-D072-4D13-9B28-5788AAA424F7}" type="presParOf" srcId="{325B3A79-F8BA-4E24-ACF5-BB7B98730831}" destId="{2E5A092A-00FD-4309-8D0E-421040A92CA1}" srcOrd="3" destOrd="0" presId="urn:microsoft.com/office/officeart/2005/8/layout/hList7"/>
    <dgm:cxn modelId="{DEF98504-C9DB-4EBA-9D7B-99D7DF04082F}" type="presParOf" srcId="{B796668B-8C43-4905-91E6-6F9E32C4083C}" destId="{A0EBA58F-2A18-4899-9186-74B1083A0275}" srcOrd="7" destOrd="0" presId="urn:microsoft.com/office/officeart/2005/8/layout/hList7"/>
    <dgm:cxn modelId="{E5FF3929-9B0E-4C63-AFC7-01BF9A660156}" type="presParOf" srcId="{B796668B-8C43-4905-91E6-6F9E32C4083C}" destId="{3549FA51-E0CC-4468-9D27-775BF8DC7511}" srcOrd="8" destOrd="0" presId="urn:microsoft.com/office/officeart/2005/8/layout/hList7"/>
    <dgm:cxn modelId="{5727575D-3022-4AD8-B3C0-EC8DCC19745B}" type="presParOf" srcId="{3549FA51-E0CC-4468-9D27-775BF8DC7511}" destId="{A57782E3-0F31-49A4-978C-EEFAA82C5595}" srcOrd="0" destOrd="0" presId="urn:microsoft.com/office/officeart/2005/8/layout/hList7"/>
    <dgm:cxn modelId="{32578E15-9A7B-405A-8129-D5148B369DA1}" type="presParOf" srcId="{3549FA51-E0CC-4468-9D27-775BF8DC7511}" destId="{10C1F0BF-D633-449D-B0CC-55ACA5C5C543}" srcOrd="1" destOrd="0" presId="urn:microsoft.com/office/officeart/2005/8/layout/hList7"/>
    <dgm:cxn modelId="{66FDC96C-DEDF-44A9-AC10-12320F541DC8}" type="presParOf" srcId="{3549FA51-E0CC-4468-9D27-775BF8DC7511}" destId="{72DDAAD2-467F-4393-A4FC-AC66F9151191}" srcOrd="2" destOrd="0" presId="urn:microsoft.com/office/officeart/2005/8/layout/hList7"/>
    <dgm:cxn modelId="{42059139-EB50-479F-A02B-BC8BEC065C43}" type="presParOf" srcId="{3549FA51-E0CC-4468-9D27-775BF8DC7511}" destId="{F4520687-77DE-4AC1-BB73-E8F67EB268B6}" srcOrd="3" destOrd="0" presId="urn:microsoft.com/office/officeart/2005/8/layout/hList7"/>
    <dgm:cxn modelId="{2E072559-85B0-4DC1-B494-F27E7C84AC76}" type="presParOf" srcId="{B796668B-8C43-4905-91E6-6F9E32C4083C}" destId="{B26D2B24-5F1A-4581-A026-35164AC11CFB}" srcOrd="9" destOrd="0" presId="urn:microsoft.com/office/officeart/2005/8/layout/hList7"/>
    <dgm:cxn modelId="{550DBAD0-0702-4E84-8E0C-C6FB25F82A16}" type="presParOf" srcId="{B796668B-8C43-4905-91E6-6F9E32C4083C}" destId="{FFBC25AA-6183-436D-A910-BE9CE66956D0}" srcOrd="10" destOrd="0" presId="urn:microsoft.com/office/officeart/2005/8/layout/hList7"/>
    <dgm:cxn modelId="{3A916CB7-C995-4AB3-BF05-3F2926E7E51E}" type="presParOf" srcId="{FFBC25AA-6183-436D-A910-BE9CE66956D0}" destId="{DBE798AC-42DB-4F40-A638-B1112D404B68}" srcOrd="0" destOrd="0" presId="urn:microsoft.com/office/officeart/2005/8/layout/hList7"/>
    <dgm:cxn modelId="{8FD2A781-A692-4629-A5F2-8FFBFE69D3AA}" type="presParOf" srcId="{FFBC25AA-6183-436D-A910-BE9CE66956D0}" destId="{F2680243-65AB-43A7-A64D-EDA557D9E089}" srcOrd="1" destOrd="0" presId="urn:microsoft.com/office/officeart/2005/8/layout/hList7"/>
    <dgm:cxn modelId="{9AC05C9E-75EC-4D4E-83DD-7DED740F50C8}" type="presParOf" srcId="{FFBC25AA-6183-436D-A910-BE9CE66956D0}" destId="{FC8884C8-01A3-4C79-9331-9A882BF3F9F0}" srcOrd="2" destOrd="0" presId="urn:microsoft.com/office/officeart/2005/8/layout/hList7"/>
    <dgm:cxn modelId="{59075EFE-E808-4C58-9F4E-5805DC3E8D8B}" type="presParOf" srcId="{FFBC25AA-6183-436D-A910-BE9CE66956D0}" destId="{8FB7FC1D-933F-4CE8-A006-3B5D13021E77}" srcOrd="3" destOrd="0" presId="urn:microsoft.com/office/officeart/2005/8/layout/hList7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05B2A39-57D7-41F0-BF95-896CECA384DC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</dgm:pt>
    <dgm:pt modelId="{457A15A8-E7C3-4BEA-A491-8C8C0E6F7C4A}">
      <dgm:prSet phldrT="[Texto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dirty="0" smtClean="0"/>
            <a:t>.</a:t>
          </a:r>
          <a:endParaRPr lang="es-MX" dirty="0"/>
        </a:p>
      </dgm:t>
    </dgm:pt>
    <dgm:pt modelId="{70215D03-C618-460B-B35A-46199672E56D}" type="parTrans" cxnId="{2372D291-1920-4299-BE28-DF5F90833329}">
      <dgm:prSet/>
      <dgm:spPr/>
      <dgm:t>
        <a:bodyPr/>
        <a:lstStyle/>
        <a:p>
          <a:endParaRPr lang="es-MX"/>
        </a:p>
      </dgm:t>
    </dgm:pt>
    <dgm:pt modelId="{BD1B0DB4-B18F-4B75-8FE7-A6004D11C190}" type="sibTrans" cxnId="{2372D291-1920-4299-BE28-DF5F90833329}">
      <dgm:prSet/>
      <dgm:spPr/>
      <dgm:t>
        <a:bodyPr/>
        <a:lstStyle/>
        <a:p>
          <a:endParaRPr lang="es-MX"/>
        </a:p>
      </dgm:t>
    </dgm:pt>
    <dgm:pt modelId="{87ABB503-925F-476A-AAD0-8920CAC4FE47}">
      <dgm:prSet phldrT="[Texto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dirty="0" smtClean="0"/>
            <a:t>.</a:t>
          </a:r>
          <a:endParaRPr lang="es-MX" dirty="0"/>
        </a:p>
      </dgm:t>
    </dgm:pt>
    <dgm:pt modelId="{C26B5339-2635-414F-AE5B-6152D334A0FE}" type="parTrans" cxnId="{8E361EA3-D5B0-426B-A9B2-2F6CA7150AFB}">
      <dgm:prSet/>
      <dgm:spPr/>
      <dgm:t>
        <a:bodyPr/>
        <a:lstStyle/>
        <a:p>
          <a:endParaRPr lang="es-MX"/>
        </a:p>
      </dgm:t>
    </dgm:pt>
    <dgm:pt modelId="{3A92E3DA-33B1-4C11-86CE-3DA559942BAA}" type="sibTrans" cxnId="{8E361EA3-D5B0-426B-A9B2-2F6CA7150AFB}">
      <dgm:prSet/>
      <dgm:spPr/>
      <dgm:t>
        <a:bodyPr/>
        <a:lstStyle/>
        <a:p>
          <a:endParaRPr lang="es-MX"/>
        </a:p>
      </dgm:t>
    </dgm:pt>
    <dgm:pt modelId="{630BE9A6-AFEE-423A-A13A-D3CA45B90F14}">
      <dgm:prSet phldrT="[Texto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dirty="0" smtClean="0"/>
            <a:t>.</a:t>
          </a:r>
          <a:endParaRPr lang="es-MX" dirty="0"/>
        </a:p>
      </dgm:t>
    </dgm:pt>
    <dgm:pt modelId="{C4D03A74-B0D4-42F2-9E87-BD84E640E835}" type="parTrans" cxnId="{5C70D7E1-678C-4ED1-815E-4093FE673475}">
      <dgm:prSet/>
      <dgm:spPr/>
      <dgm:t>
        <a:bodyPr/>
        <a:lstStyle/>
        <a:p>
          <a:endParaRPr lang="es-MX"/>
        </a:p>
      </dgm:t>
    </dgm:pt>
    <dgm:pt modelId="{3C132A54-9E37-44C7-9030-47CABD486BBF}" type="sibTrans" cxnId="{5C70D7E1-678C-4ED1-815E-4093FE673475}">
      <dgm:prSet/>
      <dgm:spPr/>
      <dgm:t>
        <a:bodyPr/>
        <a:lstStyle/>
        <a:p>
          <a:endParaRPr lang="es-MX"/>
        </a:p>
      </dgm:t>
    </dgm:pt>
    <dgm:pt modelId="{4635F27A-6D4E-494F-A169-6435055B0500}" type="pres">
      <dgm:prSet presAssocID="{E05B2A39-57D7-41F0-BF95-896CECA384DC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59D1767A-1468-4455-847F-E525DC211593}" type="pres">
      <dgm:prSet presAssocID="{457A15A8-E7C3-4BEA-A491-8C8C0E6F7C4A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5E68C90-7860-4C76-950C-4D38D172C719}" type="pres">
      <dgm:prSet presAssocID="{457A15A8-E7C3-4BEA-A491-8C8C0E6F7C4A}" presName="gear1srcNode" presStyleLbl="node1" presStyleIdx="0" presStyleCnt="3"/>
      <dgm:spPr/>
      <dgm:t>
        <a:bodyPr/>
        <a:lstStyle/>
        <a:p>
          <a:endParaRPr lang="es-MX"/>
        </a:p>
      </dgm:t>
    </dgm:pt>
    <dgm:pt modelId="{563582AA-CEE8-4AF7-AAE5-33CCA1359B2A}" type="pres">
      <dgm:prSet presAssocID="{457A15A8-E7C3-4BEA-A491-8C8C0E6F7C4A}" presName="gear1dstNode" presStyleLbl="node1" presStyleIdx="0" presStyleCnt="3"/>
      <dgm:spPr/>
      <dgm:t>
        <a:bodyPr/>
        <a:lstStyle/>
        <a:p>
          <a:endParaRPr lang="es-MX"/>
        </a:p>
      </dgm:t>
    </dgm:pt>
    <dgm:pt modelId="{17FE10D1-3072-4369-AD7B-BDD65ECCF063}" type="pres">
      <dgm:prSet presAssocID="{87ABB503-925F-476A-AAD0-8920CAC4FE47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2613C7F-B7A0-43DE-B895-3BD21B52B2BC}" type="pres">
      <dgm:prSet presAssocID="{87ABB503-925F-476A-AAD0-8920CAC4FE47}" presName="gear2srcNode" presStyleLbl="node1" presStyleIdx="1" presStyleCnt="3"/>
      <dgm:spPr/>
      <dgm:t>
        <a:bodyPr/>
        <a:lstStyle/>
        <a:p>
          <a:endParaRPr lang="es-MX"/>
        </a:p>
      </dgm:t>
    </dgm:pt>
    <dgm:pt modelId="{20FDEE8D-65A6-4427-AC56-31316C362596}" type="pres">
      <dgm:prSet presAssocID="{87ABB503-925F-476A-AAD0-8920CAC4FE47}" presName="gear2dstNode" presStyleLbl="node1" presStyleIdx="1" presStyleCnt="3"/>
      <dgm:spPr/>
      <dgm:t>
        <a:bodyPr/>
        <a:lstStyle/>
        <a:p>
          <a:endParaRPr lang="es-MX"/>
        </a:p>
      </dgm:t>
    </dgm:pt>
    <dgm:pt modelId="{AC6B4D0A-1A63-4DD2-AC48-7FDD2E8704B0}" type="pres">
      <dgm:prSet presAssocID="{630BE9A6-AFEE-423A-A13A-D3CA45B90F14}" presName="gear3" presStyleLbl="node1" presStyleIdx="2" presStyleCnt="3"/>
      <dgm:spPr/>
      <dgm:t>
        <a:bodyPr/>
        <a:lstStyle/>
        <a:p>
          <a:endParaRPr lang="es-MX"/>
        </a:p>
      </dgm:t>
    </dgm:pt>
    <dgm:pt modelId="{9678AA8D-3E65-4A44-95EC-F06877B6C15E}" type="pres">
      <dgm:prSet presAssocID="{630BE9A6-AFEE-423A-A13A-D3CA45B90F14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70A2558-80C3-4250-959C-99BA2E96118C}" type="pres">
      <dgm:prSet presAssocID="{630BE9A6-AFEE-423A-A13A-D3CA45B90F14}" presName="gear3srcNode" presStyleLbl="node1" presStyleIdx="2" presStyleCnt="3"/>
      <dgm:spPr/>
      <dgm:t>
        <a:bodyPr/>
        <a:lstStyle/>
        <a:p>
          <a:endParaRPr lang="es-MX"/>
        </a:p>
      </dgm:t>
    </dgm:pt>
    <dgm:pt modelId="{5DAE924D-310F-4426-AF9A-B1CD91E2A608}" type="pres">
      <dgm:prSet presAssocID="{630BE9A6-AFEE-423A-A13A-D3CA45B90F14}" presName="gear3dstNode" presStyleLbl="node1" presStyleIdx="2" presStyleCnt="3"/>
      <dgm:spPr/>
      <dgm:t>
        <a:bodyPr/>
        <a:lstStyle/>
        <a:p>
          <a:endParaRPr lang="es-MX"/>
        </a:p>
      </dgm:t>
    </dgm:pt>
    <dgm:pt modelId="{11A7175F-A17D-4766-8663-7F1742E09C37}" type="pres">
      <dgm:prSet presAssocID="{BD1B0DB4-B18F-4B75-8FE7-A6004D11C190}" presName="connector1" presStyleLbl="sibTrans2D1" presStyleIdx="0" presStyleCnt="3"/>
      <dgm:spPr/>
      <dgm:t>
        <a:bodyPr/>
        <a:lstStyle/>
        <a:p>
          <a:endParaRPr lang="es-MX"/>
        </a:p>
      </dgm:t>
    </dgm:pt>
    <dgm:pt modelId="{B9CEDB81-6799-467A-951E-696F25F36132}" type="pres">
      <dgm:prSet presAssocID="{3A92E3DA-33B1-4C11-86CE-3DA559942BAA}" presName="connector2" presStyleLbl="sibTrans2D1" presStyleIdx="1" presStyleCnt="3"/>
      <dgm:spPr/>
      <dgm:t>
        <a:bodyPr/>
        <a:lstStyle/>
        <a:p>
          <a:endParaRPr lang="es-MX"/>
        </a:p>
      </dgm:t>
    </dgm:pt>
    <dgm:pt modelId="{2BA51E43-9195-42F6-ABD6-8D5350817B69}" type="pres">
      <dgm:prSet presAssocID="{3C132A54-9E37-44C7-9030-47CABD486BBF}" presName="connector3" presStyleLbl="sibTrans2D1" presStyleIdx="2" presStyleCnt="3"/>
      <dgm:spPr/>
      <dgm:t>
        <a:bodyPr/>
        <a:lstStyle/>
        <a:p>
          <a:endParaRPr lang="es-MX"/>
        </a:p>
      </dgm:t>
    </dgm:pt>
  </dgm:ptLst>
  <dgm:cxnLst>
    <dgm:cxn modelId="{47CAB283-57D8-4BE6-8477-31524FA903DC}" type="presOf" srcId="{3A92E3DA-33B1-4C11-86CE-3DA559942BAA}" destId="{B9CEDB81-6799-467A-951E-696F25F36132}" srcOrd="0" destOrd="0" presId="urn:microsoft.com/office/officeart/2005/8/layout/gear1"/>
    <dgm:cxn modelId="{0667623F-2BD2-4138-AA7E-47D31A60167E}" type="presOf" srcId="{630BE9A6-AFEE-423A-A13A-D3CA45B90F14}" destId="{9678AA8D-3E65-4A44-95EC-F06877B6C15E}" srcOrd="1" destOrd="0" presId="urn:microsoft.com/office/officeart/2005/8/layout/gear1"/>
    <dgm:cxn modelId="{5C70D7E1-678C-4ED1-815E-4093FE673475}" srcId="{E05B2A39-57D7-41F0-BF95-896CECA384DC}" destId="{630BE9A6-AFEE-423A-A13A-D3CA45B90F14}" srcOrd="2" destOrd="0" parTransId="{C4D03A74-B0D4-42F2-9E87-BD84E640E835}" sibTransId="{3C132A54-9E37-44C7-9030-47CABD486BBF}"/>
    <dgm:cxn modelId="{EC423F41-D76B-458A-A67F-72D06CB39906}" type="presOf" srcId="{630BE9A6-AFEE-423A-A13A-D3CA45B90F14}" destId="{AC6B4D0A-1A63-4DD2-AC48-7FDD2E8704B0}" srcOrd="0" destOrd="0" presId="urn:microsoft.com/office/officeart/2005/8/layout/gear1"/>
    <dgm:cxn modelId="{85E2DE00-0900-446F-A61E-1778CFF9DBC2}" type="presOf" srcId="{87ABB503-925F-476A-AAD0-8920CAC4FE47}" destId="{20FDEE8D-65A6-4427-AC56-31316C362596}" srcOrd="2" destOrd="0" presId="urn:microsoft.com/office/officeart/2005/8/layout/gear1"/>
    <dgm:cxn modelId="{3D5C887B-2157-4D69-9AA0-BABE85123B03}" type="presOf" srcId="{630BE9A6-AFEE-423A-A13A-D3CA45B90F14}" destId="{5DAE924D-310F-4426-AF9A-B1CD91E2A608}" srcOrd="3" destOrd="0" presId="urn:microsoft.com/office/officeart/2005/8/layout/gear1"/>
    <dgm:cxn modelId="{D1C9F976-73F7-425A-AF23-7DB7FFB18A21}" type="presOf" srcId="{BD1B0DB4-B18F-4B75-8FE7-A6004D11C190}" destId="{11A7175F-A17D-4766-8663-7F1742E09C37}" srcOrd="0" destOrd="0" presId="urn:microsoft.com/office/officeart/2005/8/layout/gear1"/>
    <dgm:cxn modelId="{8E361EA3-D5B0-426B-A9B2-2F6CA7150AFB}" srcId="{E05B2A39-57D7-41F0-BF95-896CECA384DC}" destId="{87ABB503-925F-476A-AAD0-8920CAC4FE47}" srcOrd="1" destOrd="0" parTransId="{C26B5339-2635-414F-AE5B-6152D334A0FE}" sibTransId="{3A92E3DA-33B1-4C11-86CE-3DA559942BAA}"/>
    <dgm:cxn modelId="{AF13EA1D-903D-4268-9733-2C9458DFE552}" type="presOf" srcId="{3C132A54-9E37-44C7-9030-47CABD486BBF}" destId="{2BA51E43-9195-42F6-ABD6-8D5350817B69}" srcOrd="0" destOrd="0" presId="urn:microsoft.com/office/officeart/2005/8/layout/gear1"/>
    <dgm:cxn modelId="{2372D291-1920-4299-BE28-DF5F90833329}" srcId="{E05B2A39-57D7-41F0-BF95-896CECA384DC}" destId="{457A15A8-E7C3-4BEA-A491-8C8C0E6F7C4A}" srcOrd="0" destOrd="0" parTransId="{70215D03-C618-460B-B35A-46199672E56D}" sibTransId="{BD1B0DB4-B18F-4B75-8FE7-A6004D11C190}"/>
    <dgm:cxn modelId="{2F133AEA-A4E2-4642-A428-E85B3A8A36A2}" type="presOf" srcId="{E05B2A39-57D7-41F0-BF95-896CECA384DC}" destId="{4635F27A-6D4E-494F-A169-6435055B0500}" srcOrd="0" destOrd="0" presId="urn:microsoft.com/office/officeart/2005/8/layout/gear1"/>
    <dgm:cxn modelId="{E643DAD8-E923-40B7-A5C4-B369DEECCA83}" type="presOf" srcId="{457A15A8-E7C3-4BEA-A491-8C8C0E6F7C4A}" destId="{59D1767A-1468-4455-847F-E525DC211593}" srcOrd="0" destOrd="0" presId="urn:microsoft.com/office/officeart/2005/8/layout/gear1"/>
    <dgm:cxn modelId="{35D45839-99A9-420D-A038-B6C78B3FC96A}" type="presOf" srcId="{457A15A8-E7C3-4BEA-A491-8C8C0E6F7C4A}" destId="{563582AA-CEE8-4AF7-AAE5-33CCA1359B2A}" srcOrd="2" destOrd="0" presId="urn:microsoft.com/office/officeart/2005/8/layout/gear1"/>
    <dgm:cxn modelId="{A81B8DF3-26CB-47C8-8E92-8419DFC042F4}" type="presOf" srcId="{457A15A8-E7C3-4BEA-A491-8C8C0E6F7C4A}" destId="{D5E68C90-7860-4C76-950C-4D38D172C719}" srcOrd="1" destOrd="0" presId="urn:microsoft.com/office/officeart/2005/8/layout/gear1"/>
    <dgm:cxn modelId="{4DF3D369-DCA7-439C-999F-2DE52F3A1A0F}" type="presOf" srcId="{87ABB503-925F-476A-AAD0-8920CAC4FE47}" destId="{17FE10D1-3072-4369-AD7B-BDD65ECCF063}" srcOrd="0" destOrd="0" presId="urn:microsoft.com/office/officeart/2005/8/layout/gear1"/>
    <dgm:cxn modelId="{6CCC672C-90A3-4097-B8DB-8F87D21E2361}" type="presOf" srcId="{87ABB503-925F-476A-AAD0-8920CAC4FE47}" destId="{52613C7F-B7A0-43DE-B895-3BD21B52B2BC}" srcOrd="1" destOrd="0" presId="urn:microsoft.com/office/officeart/2005/8/layout/gear1"/>
    <dgm:cxn modelId="{C3E6F71B-6E42-432E-A9AE-EB6F105D6272}" type="presOf" srcId="{630BE9A6-AFEE-423A-A13A-D3CA45B90F14}" destId="{170A2558-80C3-4250-959C-99BA2E96118C}" srcOrd="2" destOrd="0" presId="urn:microsoft.com/office/officeart/2005/8/layout/gear1"/>
    <dgm:cxn modelId="{354C5FDF-2B61-43CF-89E4-956714D7AE4F}" type="presParOf" srcId="{4635F27A-6D4E-494F-A169-6435055B0500}" destId="{59D1767A-1468-4455-847F-E525DC211593}" srcOrd="0" destOrd="0" presId="urn:microsoft.com/office/officeart/2005/8/layout/gear1"/>
    <dgm:cxn modelId="{7BE8135A-F127-4D88-8D27-EC55EA84B173}" type="presParOf" srcId="{4635F27A-6D4E-494F-A169-6435055B0500}" destId="{D5E68C90-7860-4C76-950C-4D38D172C719}" srcOrd="1" destOrd="0" presId="urn:microsoft.com/office/officeart/2005/8/layout/gear1"/>
    <dgm:cxn modelId="{7B18409D-BF6A-4FE0-906C-31DB596BD419}" type="presParOf" srcId="{4635F27A-6D4E-494F-A169-6435055B0500}" destId="{563582AA-CEE8-4AF7-AAE5-33CCA1359B2A}" srcOrd="2" destOrd="0" presId="urn:microsoft.com/office/officeart/2005/8/layout/gear1"/>
    <dgm:cxn modelId="{6C56F0F2-7620-4DA2-A50D-9D3B4A733B39}" type="presParOf" srcId="{4635F27A-6D4E-494F-A169-6435055B0500}" destId="{17FE10D1-3072-4369-AD7B-BDD65ECCF063}" srcOrd="3" destOrd="0" presId="urn:microsoft.com/office/officeart/2005/8/layout/gear1"/>
    <dgm:cxn modelId="{5CD8ECDA-F0D9-4FA6-B123-D61003ACC39D}" type="presParOf" srcId="{4635F27A-6D4E-494F-A169-6435055B0500}" destId="{52613C7F-B7A0-43DE-B895-3BD21B52B2BC}" srcOrd="4" destOrd="0" presId="urn:microsoft.com/office/officeart/2005/8/layout/gear1"/>
    <dgm:cxn modelId="{C6D00E1E-B991-4734-B8CB-5E8F5328C018}" type="presParOf" srcId="{4635F27A-6D4E-494F-A169-6435055B0500}" destId="{20FDEE8D-65A6-4427-AC56-31316C362596}" srcOrd="5" destOrd="0" presId="urn:microsoft.com/office/officeart/2005/8/layout/gear1"/>
    <dgm:cxn modelId="{148D09F7-9914-4D19-A2C8-B120369E977E}" type="presParOf" srcId="{4635F27A-6D4E-494F-A169-6435055B0500}" destId="{AC6B4D0A-1A63-4DD2-AC48-7FDD2E8704B0}" srcOrd="6" destOrd="0" presId="urn:microsoft.com/office/officeart/2005/8/layout/gear1"/>
    <dgm:cxn modelId="{8FBEF3DE-0FA3-4CFE-B3E4-29010B186E1D}" type="presParOf" srcId="{4635F27A-6D4E-494F-A169-6435055B0500}" destId="{9678AA8D-3E65-4A44-95EC-F06877B6C15E}" srcOrd="7" destOrd="0" presId="urn:microsoft.com/office/officeart/2005/8/layout/gear1"/>
    <dgm:cxn modelId="{FFFA0384-5CCF-4FFD-B817-75FA985BA603}" type="presParOf" srcId="{4635F27A-6D4E-494F-A169-6435055B0500}" destId="{170A2558-80C3-4250-959C-99BA2E96118C}" srcOrd="8" destOrd="0" presId="urn:microsoft.com/office/officeart/2005/8/layout/gear1"/>
    <dgm:cxn modelId="{998B293C-8795-45B9-A5BB-BD7C2B7F590B}" type="presParOf" srcId="{4635F27A-6D4E-494F-A169-6435055B0500}" destId="{5DAE924D-310F-4426-AF9A-B1CD91E2A608}" srcOrd="9" destOrd="0" presId="urn:microsoft.com/office/officeart/2005/8/layout/gear1"/>
    <dgm:cxn modelId="{500D867D-B75B-444D-94D0-6EBA7B89A4D3}" type="presParOf" srcId="{4635F27A-6D4E-494F-A169-6435055B0500}" destId="{11A7175F-A17D-4766-8663-7F1742E09C37}" srcOrd="10" destOrd="0" presId="urn:microsoft.com/office/officeart/2005/8/layout/gear1"/>
    <dgm:cxn modelId="{34A724E7-5BA2-4942-9779-51FBE3822C35}" type="presParOf" srcId="{4635F27A-6D4E-494F-A169-6435055B0500}" destId="{B9CEDB81-6799-467A-951E-696F25F36132}" srcOrd="11" destOrd="0" presId="urn:microsoft.com/office/officeart/2005/8/layout/gear1"/>
    <dgm:cxn modelId="{AEF6382F-12C8-4365-B7A1-71B093AA9999}" type="presParOf" srcId="{4635F27A-6D4E-494F-A169-6435055B0500}" destId="{2BA51E43-9195-42F6-ABD6-8D5350817B69}" srcOrd="12" destOrd="0" presId="urn:microsoft.com/office/officeart/2005/8/layout/gear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D89EEB1A-207A-4D7D-AF65-D587E602E0A5}" type="datetimeFigureOut">
              <a:rPr lang="es-MX" smtClean="0"/>
              <a:pPr/>
              <a:t>24/05/2013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1D13FB7-3CC3-4E5D-A2FC-9145B9C82D8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EEB1A-207A-4D7D-AF65-D587E602E0A5}" type="datetimeFigureOut">
              <a:rPr lang="es-MX" smtClean="0"/>
              <a:pPr/>
              <a:t>24/05/2013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13FB7-3CC3-4E5D-A2FC-9145B9C82D8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D89EEB1A-207A-4D7D-AF65-D587E602E0A5}" type="datetimeFigureOut">
              <a:rPr lang="es-MX" smtClean="0"/>
              <a:pPr/>
              <a:t>24/05/2013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7" name="6 Rectángulo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1D13FB7-3CC3-4E5D-A2FC-9145B9C82D8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EEB1A-207A-4D7D-AF65-D587E602E0A5}" type="datetimeFigureOut">
              <a:rPr lang="es-MX" smtClean="0"/>
              <a:pPr/>
              <a:t>24/05/2013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1D13FB7-3CC3-4E5D-A2FC-9145B9C82D8C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Rectángulo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EEB1A-207A-4D7D-AF65-D587E602E0A5}" type="datetimeFigureOut">
              <a:rPr lang="es-MX" smtClean="0"/>
              <a:pPr/>
              <a:t>24/05/2013</a:t>
            </a:fld>
            <a:endParaRPr lang="es-MX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1D13FB7-3CC3-4E5D-A2FC-9145B9C82D8C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89EEB1A-207A-4D7D-AF65-D587E602E0A5}" type="datetimeFigureOut">
              <a:rPr lang="es-MX" smtClean="0"/>
              <a:pPr/>
              <a:t>24/05/2013</a:t>
            </a:fld>
            <a:endParaRPr lang="es-MX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1D13FB7-3CC3-4E5D-A2FC-9145B9C82D8C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2" name="11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89EEB1A-207A-4D7D-AF65-D587E602E0A5}" type="datetimeFigureOut">
              <a:rPr lang="es-MX" smtClean="0"/>
              <a:pPr/>
              <a:t>24/05/2013</a:t>
            </a:fld>
            <a:endParaRPr lang="es-MX"/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1D13FB7-3CC3-4E5D-A2FC-9145B9C82D8C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MX"/>
          </a:p>
        </p:txBody>
      </p:sp>
      <p:sp>
        <p:nvSpPr>
          <p:cNvPr id="16" name="15 Marcador de texto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5" name="14 Marcador de texto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EEB1A-207A-4D7D-AF65-D587E602E0A5}" type="datetimeFigureOut">
              <a:rPr lang="es-MX" smtClean="0"/>
              <a:pPr/>
              <a:t>24/05/2013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1D13FB7-3CC3-4E5D-A2FC-9145B9C82D8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EEB1A-207A-4D7D-AF65-D587E602E0A5}" type="datetimeFigureOut">
              <a:rPr lang="es-MX" smtClean="0"/>
              <a:pPr/>
              <a:t>24/05/2013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1D13FB7-3CC3-4E5D-A2FC-9145B9C82D8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EEB1A-207A-4D7D-AF65-D587E602E0A5}" type="datetimeFigureOut">
              <a:rPr lang="es-MX" smtClean="0"/>
              <a:pPr/>
              <a:t>24/05/2013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1D13FB7-3CC3-4E5D-A2FC-9145B9C82D8C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Rectángulo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89EEB1A-207A-4D7D-AF65-D587E602E0A5}" type="datetimeFigureOut">
              <a:rPr lang="es-MX" smtClean="0"/>
              <a:pPr/>
              <a:t>24/05/2013</a:t>
            </a:fld>
            <a:endParaRPr lang="es-MX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1D13FB7-3CC3-4E5D-A2FC-9145B9C82D8C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89EEB1A-207A-4D7D-AF65-D587E602E0A5}" type="datetimeFigureOut">
              <a:rPr lang="es-MX" smtClean="0"/>
              <a:pPr/>
              <a:t>24/05/2013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6 Rectángulo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1D13FB7-3CC3-4E5D-A2FC-9145B9C82D8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5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diagramColors" Target="../diagrams/colors1.xml"/><Relationship Id="rId10" Type="http://schemas.openxmlformats.org/officeDocument/2006/relationships/image" Target="../media/image8.wmf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57224" y="357166"/>
            <a:ext cx="7772400" cy="1470025"/>
          </a:xfrm>
        </p:spPr>
        <p:txBody>
          <a:bodyPr>
            <a:normAutofit/>
          </a:bodyPr>
          <a:lstStyle/>
          <a:p>
            <a:r>
              <a:rPr lang="es-MX" sz="4800" dirty="0" smtClean="0">
                <a:solidFill>
                  <a:schemeClr val="tx1"/>
                </a:solidFill>
              </a:rPr>
              <a:t>UNIVERSIDAD DE ORIENTE</a:t>
            </a:r>
            <a:endParaRPr lang="es-MX" sz="48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57290" y="3500438"/>
            <a:ext cx="6400800" cy="2571768"/>
          </a:xfrm>
        </p:spPr>
        <p:txBody>
          <a:bodyPr>
            <a:normAutofit fontScale="32500" lnSpcReduction="20000"/>
          </a:bodyPr>
          <a:lstStyle/>
          <a:p>
            <a:pPr marL="82296"/>
            <a:r>
              <a:rPr lang="es-MX" dirty="0" smtClean="0"/>
              <a:t>Maestría: Desarrollo Pedagógico</a:t>
            </a:r>
          </a:p>
          <a:p>
            <a:pPr marL="82296" algn="ctr"/>
            <a:r>
              <a:rPr lang="es-MX" sz="80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Maestría: Desarrollo Pedagógico</a:t>
            </a:r>
          </a:p>
          <a:p>
            <a:pPr marL="82296" algn="ctr"/>
            <a:endParaRPr lang="es-MX" sz="80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82296" algn="ctr"/>
            <a:r>
              <a:rPr lang="es-MX" sz="80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Maestra: Leticia  Sánchez</a:t>
            </a:r>
          </a:p>
          <a:p>
            <a:pPr marL="82296" algn="ctr"/>
            <a:endParaRPr lang="es-MX" sz="80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82296" algn="ctr"/>
            <a:r>
              <a:rPr lang="es-MX" sz="80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Alumna: Karla Karina Martínez Ramírez</a:t>
            </a:r>
            <a:endParaRPr lang="es-MX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es-MX" i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1928794" y="1928802"/>
            <a:ext cx="5357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/>
              <a:t>CALIDAD EN LA EDUCACIÓN</a:t>
            </a:r>
            <a:endParaRPr lang="es-MX" sz="3200" dirty="0"/>
          </a:p>
        </p:txBody>
      </p:sp>
      <p:sp>
        <p:nvSpPr>
          <p:cNvPr id="5" name="4 Rectángulo"/>
          <p:cNvSpPr/>
          <p:nvPr/>
        </p:nvSpPr>
        <p:spPr>
          <a:xfrm>
            <a:off x="928662" y="2714620"/>
            <a:ext cx="77867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 smtClean="0"/>
              <a:t>MODELO DE DIRECCIÓN POR CALIDAD (SMTC) </a:t>
            </a:r>
          </a:p>
          <a:p>
            <a:pPr algn="ctr"/>
            <a:r>
              <a:rPr lang="es-MX" sz="2400" dirty="0" smtClean="0"/>
              <a:t>VERSION 2006-2008</a:t>
            </a:r>
            <a:endParaRPr lang="es-MX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  <a:prstDash val="lgDashDotDot"/>
          </a:ln>
        </p:spPr>
        <p:txBody>
          <a:bodyPr/>
          <a:lstStyle/>
          <a:p>
            <a:r>
              <a:rPr lang="es-MX" dirty="0" smtClean="0"/>
              <a:t>1.- 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s-MX" dirty="0" smtClean="0">
                <a:solidFill>
                  <a:schemeClr val="accent2"/>
                </a:solidFill>
              </a:rPr>
              <a:t>.</a:t>
            </a:r>
            <a:endParaRPr lang="es-MX" dirty="0">
              <a:solidFill>
                <a:schemeClr val="accent2"/>
              </a:solidFill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MX" dirty="0" smtClean="0"/>
              <a:t>El centro y razón de ser de la</a:t>
            </a:r>
          </a:p>
          <a:p>
            <a:pPr algn="just">
              <a:buNone/>
            </a:pPr>
            <a:r>
              <a:rPr lang="es-MX" dirty="0" smtClean="0"/>
              <a:t>organización es la creación de valor a los Clientes y su entorno.</a:t>
            </a:r>
          </a:p>
          <a:p>
            <a:pPr algn="just"/>
            <a:r>
              <a:rPr lang="es-MX" dirty="0" smtClean="0"/>
              <a:t>Este Criterio examina cómo la organización integra sus métodos y procesos dirigidos a conocer a sus clientes directos y usuarios finales, antes, durante y después de la entrega de productos y servicios, para fortalecer su relación</a:t>
            </a:r>
          </a:p>
        </p:txBody>
      </p:sp>
      <p:sp>
        <p:nvSpPr>
          <p:cNvPr id="5" name="4 Elipse"/>
          <p:cNvSpPr/>
          <p:nvPr/>
        </p:nvSpPr>
        <p:spPr>
          <a:xfrm>
            <a:off x="3428992" y="214290"/>
            <a:ext cx="2571768" cy="121444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/>
                </a:solidFill>
              </a:rPr>
              <a:t>CLIENTES</a:t>
            </a:r>
            <a:endParaRPr lang="es-MX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Program Files (x86)\Microsoft Office\MEDIA\CAGCAT10\j0195812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071678"/>
            <a:ext cx="1773022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>
            <a:normAutofit fontScale="90000"/>
          </a:bodyPr>
          <a:lstStyle/>
          <a:p>
            <a:pPr algn="ctr"/>
            <a:r>
              <a:rPr lang="es-MX" sz="4900" b="1" dirty="0" smtClean="0">
                <a:solidFill>
                  <a:srgbClr val="FFFF00"/>
                </a:solidFill>
              </a:rPr>
              <a:t/>
            </a:r>
            <a:br>
              <a:rPr lang="es-MX" sz="4900" b="1" dirty="0" smtClean="0">
                <a:solidFill>
                  <a:srgbClr val="FFFF00"/>
                </a:solidFill>
              </a:rPr>
            </a:br>
            <a:r>
              <a:rPr lang="es-MX" sz="4900" b="1" dirty="0" err="1" smtClean="0">
                <a:solidFill>
                  <a:srgbClr val="FFFF00"/>
                </a:solidFill>
              </a:rPr>
              <a:t>Subcriterios</a:t>
            </a:r>
            <a:r>
              <a:rPr lang="es-MX" sz="4900" b="1" dirty="0" smtClean="0">
                <a:solidFill>
                  <a:srgbClr val="FFFF00"/>
                </a:solidFill>
              </a:rPr>
              <a:t> </a:t>
            </a:r>
            <a:br>
              <a:rPr lang="es-MX" sz="4900" b="1" dirty="0" smtClean="0">
                <a:solidFill>
                  <a:srgbClr val="FFFF00"/>
                </a:solidFill>
              </a:rPr>
            </a:br>
            <a:endParaRPr lang="es-MX" dirty="0">
              <a:solidFill>
                <a:srgbClr val="FFFF00"/>
              </a:solidFill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09600" y="1714488"/>
            <a:ext cx="2105012" cy="4381512"/>
          </a:xfrm>
        </p:spPr>
        <p:txBody>
          <a:bodyPr/>
          <a:lstStyle/>
          <a:p>
            <a:r>
              <a:rPr lang="es-MX" dirty="0" smtClean="0">
                <a:solidFill>
                  <a:schemeClr val="accent2"/>
                </a:solidFill>
              </a:rPr>
              <a:t>.</a:t>
            </a:r>
            <a:endParaRPr lang="es-MX" dirty="0">
              <a:solidFill>
                <a:schemeClr val="accent2"/>
              </a:solidFill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endParaRPr lang="es-MX" sz="3200" dirty="0" smtClean="0"/>
          </a:p>
          <a:p>
            <a:pPr algn="just"/>
            <a:r>
              <a:rPr lang="es-MX" sz="2400" dirty="0" smtClean="0"/>
              <a:t>1.1 Conocimiento de Clientes: analiza cómo promueve activamente relaciones positivas y de largo plazo con sus clientes directos y usuarios finales.</a:t>
            </a:r>
          </a:p>
          <a:p>
            <a:pPr algn="just"/>
            <a:r>
              <a:rPr lang="es-MX" sz="2400" dirty="0" smtClean="0"/>
              <a:t>1.2 Productos y Servicios: examina cómo la organización mejora y actualiza sus productos y servicios para asegurar sus ventajas competitivas y crear valor al</a:t>
            </a:r>
          </a:p>
          <a:p>
            <a:pPr algn="just"/>
            <a:r>
              <a:rPr lang="es-MX" sz="2400" dirty="0" smtClean="0"/>
              <a:t>cliente y usuario final.</a:t>
            </a:r>
          </a:p>
          <a:p>
            <a:pPr algn="just"/>
            <a:r>
              <a:rPr lang="es-MX" sz="2400" dirty="0" smtClean="0"/>
              <a:t>1.3 Aportación </a:t>
            </a:r>
            <a:r>
              <a:rPr lang="es-MX" sz="2400" dirty="0" smtClean="0"/>
              <a:t>Social: </a:t>
            </a:r>
            <a:r>
              <a:rPr lang="es-MX" sz="2400" dirty="0" smtClean="0"/>
              <a:t>analiza cómo la organización promueve la recuperación de </a:t>
            </a:r>
            <a:r>
              <a:rPr lang="es-MX" sz="2400" dirty="0" smtClean="0"/>
              <a:t>los ecosistemas </a:t>
            </a:r>
            <a:r>
              <a:rPr lang="es-MX" sz="2400" dirty="0" smtClean="0"/>
              <a:t>y la mejora en la calidad de vida en la comunidad en que está ubicada y su área de influencia.</a:t>
            </a:r>
            <a:endParaRPr lang="es-MX" sz="2400" dirty="0"/>
          </a:p>
        </p:txBody>
      </p:sp>
      <p:pic>
        <p:nvPicPr>
          <p:cNvPr id="2050" name="Picture 2" descr="C:\Program Files (x86)\Microsoft Office\MEDIA\CAGCAT10\j0149481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571744"/>
            <a:ext cx="2144162" cy="21788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MX" dirty="0" smtClean="0"/>
          </a:p>
          <a:p>
            <a:endParaRPr lang="es-MX" dirty="0" smtClean="0"/>
          </a:p>
          <a:p>
            <a:pPr algn="just"/>
            <a:r>
              <a:rPr lang="es-MX" dirty="0" smtClean="0"/>
              <a:t>Este criterio examina la forma en que la Alta Dirección dirige y promueve la integración de los procesos y estructura de la organización en un sistema que opera congruente con los principios y valores de Calidad Total</a:t>
            </a:r>
            <a:endParaRPr lang="es-MX" dirty="0"/>
          </a:p>
        </p:txBody>
      </p:sp>
      <p:sp>
        <p:nvSpPr>
          <p:cNvPr id="10" name="9 Marcador de texto"/>
          <p:cNvSpPr>
            <a:spLocks noGrp="1"/>
          </p:cNvSpPr>
          <p:nvPr>
            <p:ph type="body" idx="2"/>
          </p:nvPr>
        </p:nvSpPr>
        <p:spPr>
          <a:prstGeom prst="rect">
            <a:avLst/>
          </a:prstGeom>
          <a:solidFill>
            <a:srgbClr val="FC68E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MX" sz="2800" dirty="0" smtClean="0"/>
              <a:t>2.- LÍDERES</a:t>
            </a:r>
            <a:endParaRPr lang="es-MX" sz="2800" dirty="0"/>
          </a:p>
        </p:txBody>
      </p:sp>
      <p:pic>
        <p:nvPicPr>
          <p:cNvPr id="3074" name="Picture 2" descr="C:\Program Files (x86)\Microsoft Office\MEDIA\CAGCAT10\j0240719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642918"/>
            <a:ext cx="2071702" cy="18269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142976" y="1571612"/>
            <a:ext cx="7429552" cy="4214842"/>
          </a:xfrm>
        </p:spPr>
        <p:txBody>
          <a:bodyPr>
            <a:normAutofit fontScale="90000"/>
          </a:bodyPr>
          <a:lstStyle/>
          <a:p>
            <a:r>
              <a:rPr lang="es-MX" b="1" dirty="0" err="1" smtClean="0"/>
              <a:t>Subcriterios</a:t>
            </a:r>
            <a:r>
              <a:rPr lang="es-MX" b="1" dirty="0" smtClean="0"/>
              <a:t/>
            </a:r>
            <a:br>
              <a:rPr lang="es-MX" b="1" dirty="0" smtClean="0"/>
            </a:br>
            <a:r>
              <a:rPr lang="es-MX" b="1" dirty="0" smtClean="0"/>
              <a:t> </a:t>
            </a:r>
            <a:r>
              <a:rPr lang="es-MX" sz="2200" b="1" dirty="0" smtClean="0"/>
              <a:t>2.1  Cultura organizacional</a:t>
            </a:r>
            <a:r>
              <a:rPr lang="es-MX" sz="2200" dirty="0" smtClean="0"/>
              <a:t>: examina cómo el Equipo Directivo impulsa con el ejemplo, una cultura de trabajo que promueva la creación de valor y la competitividad.</a:t>
            </a:r>
            <a:br>
              <a:rPr lang="es-MX" sz="2200" dirty="0" smtClean="0"/>
            </a:br>
            <a:r>
              <a:rPr lang="es-MX" sz="2200" b="1" dirty="0" smtClean="0"/>
              <a:t/>
            </a:r>
            <a:br>
              <a:rPr lang="es-MX" sz="2200" b="1" dirty="0" smtClean="0"/>
            </a:br>
            <a:r>
              <a:rPr lang="es-MX" sz="2200" b="1" dirty="0" smtClean="0"/>
              <a:t>2.2 Sistemas de trabajo</a:t>
            </a:r>
            <a:r>
              <a:rPr lang="es-MX" sz="2200" dirty="0" smtClean="0"/>
              <a:t>: examina cómo el Equipo Directivo promueve la alineación de los puestos y sistemas de trabajo, las políticas y estrategias de la organización,</a:t>
            </a:r>
            <a:br>
              <a:rPr lang="es-MX" sz="2200" dirty="0" smtClean="0"/>
            </a:br>
            <a:r>
              <a:rPr lang="es-MX" sz="2200" dirty="0" smtClean="0"/>
              <a:t>a fin de propiciar alto desempeño y el desarrollo sostenido en el largo plazo.</a:t>
            </a:r>
            <a:endParaRPr lang="es-MX" sz="2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0070C0"/>
                </a:solidFill>
              </a:rPr>
              <a:t>.</a:t>
            </a:r>
            <a:endParaRPr lang="es-MX" dirty="0">
              <a:solidFill>
                <a:srgbClr val="0070C0"/>
              </a:solidFill>
            </a:endParaRPr>
          </a:p>
        </p:txBody>
      </p:sp>
      <p:pic>
        <p:nvPicPr>
          <p:cNvPr id="4098" name="Picture 2" descr="C:\Program Files (x86)\Microsoft Office\MEDIA\CAGCAT10\j0212957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428604"/>
            <a:ext cx="1830629" cy="1149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Se analiza cómo se integra en un sistema, los procesos para desarrollar el potencial del personal a fin de establecer y mantener un ambiente de colaboración, crecimiento, en el que se promueva la realización individual y profesional para crear valor al personal y a los clientes</a:t>
            </a:r>
            <a:endParaRPr lang="es-MX" dirty="0"/>
          </a:p>
        </p:txBody>
      </p:sp>
      <p:sp>
        <p:nvSpPr>
          <p:cNvPr id="7" name="6 Marcador de texto"/>
          <p:cNvSpPr>
            <a:spLocks noGrp="1"/>
          </p:cNvSpPr>
          <p:nvPr>
            <p:ph type="body" idx="2"/>
          </p:nvPr>
        </p:nvSpPr>
        <p:spPr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MX" sz="2400" dirty="0" smtClean="0"/>
              <a:t>3.- PERSONAL</a:t>
            </a:r>
            <a:endParaRPr lang="es-MX" sz="2400" dirty="0"/>
          </a:p>
        </p:txBody>
      </p:sp>
      <p:graphicFrame>
        <p:nvGraphicFramePr>
          <p:cNvPr id="8" name="7 Diagrama"/>
          <p:cNvGraphicFramePr/>
          <p:nvPr/>
        </p:nvGraphicFramePr>
        <p:xfrm>
          <a:off x="2928926" y="214290"/>
          <a:ext cx="2786082" cy="14207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000100" y="428604"/>
            <a:ext cx="77153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3600" b="1" dirty="0" err="1">
                <a:solidFill>
                  <a:srgbClr val="0070C0"/>
                </a:solidFill>
              </a:rPr>
              <a:t>Subcriterios</a:t>
            </a:r>
            <a:r>
              <a:rPr lang="es-MX" sz="3600" b="1" dirty="0">
                <a:solidFill>
                  <a:srgbClr val="0070C0"/>
                </a:solidFill>
              </a:rPr>
              <a:t> </a:t>
            </a:r>
            <a:endParaRPr lang="es-MX" sz="3600" b="1" dirty="0" smtClean="0">
              <a:solidFill>
                <a:srgbClr val="0070C0"/>
              </a:solidFill>
            </a:endParaRPr>
          </a:p>
          <a:p>
            <a:pPr algn="ctr"/>
            <a:endParaRPr lang="es-MX" sz="3600" b="1" dirty="0">
              <a:solidFill>
                <a:srgbClr val="0070C0"/>
              </a:solidFill>
            </a:endParaRPr>
          </a:p>
          <a:p>
            <a:pPr algn="ctr"/>
            <a:endParaRPr lang="es-MX" sz="3600" b="1" dirty="0" smtClean="0">
              <a:solidFill>
                <a:srgbClr val="0070C0"/>
              </a:solidFill>
            </a:endParaRPr>
          </a:p>
          <a:p>
            <a:pPr algn="just"/>
            <a:r>
              <a:rPr lang="es-MX" sz="2400" b="1" dirty="0" smtClean="0">
                <a:solidFill>
                  <a:srgbClr val="0070C0"/>
                </a:solidFill>
              </a:rPr>
              <a:t>3.1 </a:t>
            </a:r>
            <a:r>
              <a:rPr lang="es-MX" sz="2400" b="1" dirty="0">
                <a:solidFill>
                  <a:srgbClr val="0070C0"/>
                </a:solidFill>
              </a:rPr>
              <a:t>Compensación y </a:t>
            </a:r>
            <a:r>
              <a:rPr lang="es-MX" sz="2400" b="1" dirty="0" smtClean="0">
                <a:solidFill>
                  <a:srgbClr val="0070C0"/>
                </a:solidFill>
              </a:rPr>
              <a:t>Reconocimiento:</a:t>
            </a:r>
            <a:r>
              <a:rPr lang="es-MX" sz="2000" dirty="0" smtClean="0"/>
              <a:t> </a:t>
            </a:r>
            <a:r>
              <a:rPr lang="es-MX" sz="2000" dirty="0"/>
              <a:t>examina cómo la organización evalúa, </a:t>
            </a:r>
            <a:r>
              <a:rPr lang="es-MX" sz="2000" dirty="0" smtClean="0"/>
              <a:t>compensa económicamente </a:t>
            </a:r>
            <a:r>
              <a:rPr lang="es-MX" sz="2000" dirty="0"/>
              <a:t>y otorga </a:t>
            </a:r>
            <a:r>
              <a:rPr lang="es-MX" sz="2000" dirty="0" smtClean="0"/>
              <a:t>reconocimiento psicosocial </a:t>
            </a:r>
            <a:r>
              <a:rPr lang="es-MX" sz="2000" dirty="0"/>
              <a:t>a su </a:t>
            </a:r>
            <a:r>
              <a:rPr lang="es-MX" sz="2000" dirty="0" smtClean="0"/>
              <a:t>personal.</a:t>
            </a:r>
          </a:p>
          <a:p>
            <a:pPr algn="just"/>
            <a:endParaRPr lang="es-MX" sz="2000" dirty="0"/>
          </a:p>
          <a:p>
            <a:pPr algn="just"/>
            <a:r>
              <a:rPr lang="es-MX" sz="2400" b="1" dirty="0">
                <a:solidFill>
                  <a:srgbClr val="0070C0"/>
                </a:solidFill>
              </a:rPr>
              <a:t>3.2 Desarrollo del </a:t>
            </a:r>
            <a:r>
              <a:rPr lang="es-MX" sz="2400" b="1" dirty="0" smtClean="0">
                <a:solidFill>
                  <a:srgbClr val="0070C0"/>
                </a:solidFill>
              </a:rPr>
              <a:t>Personal: </a:t>
            </a:r>
            <a:r>
              <a:rPr lang="es-MX" sz="2000" dirty="0"/>
              <a:t>examina cómo se desarrollas las habilidades, conocimientos </a:t>
            </a:r>
            <a:r>
              <a:rPr lang="es-MX" sz="2000" dirty="0" smtClean="0"/>
              <a:t>y capacidades </a:t>
            </a:r>
            <a:r>
              <a:rPr lang="es-MX" sz="2000" dirty="0"/>
              <a:t>del personal directivo y operativo, para crear valor a los </a:t>
            </a:r>
            <a:r>
              <a:rPr lang="es-MX" sz="2000" dirty="0" smtClean="0"/>
              <a:t>clientes directos </a:t>
            </a:r>
            <a:r>
              <a:rPr lang="es-MX" sz="2000" dirty="0"/>
              <a:t>y usuarios finales, al propio personal y a la organización</a:t>
            </a:r>
            <a:r>
              <a:rPr lang="es-MX" sz="2000" dirty="0" smtClean="0"/>
              <a:t>.</a:t>
            </a:r>
          </a:p>
          <a:p>
            <a:pPr algn="just"/>
            <a:endParaRPr lang="es-MX" sz="2000" dirty="0"/>
          </a:p>
          <a:p>
            <a:pPr algn="just"/>
            <a:r>
              <a:rPr lang="es-MX" sz="2400" b="1" dirty="0">
                <a:solidFill>
                  <a:srgbClr val="0070C0"/>
                </a:solidFill>
              </a:rPr>
              <a:t>3.3 Calidad de </a:t>
            </a:r>
            <a:r>
              <a:rPr lang="es-MX" sz="2400" b="1" dirty="0" smtClean="0">
                <a:solidFill>
                  <a:srgbClr val="0070C0"/>
                </a:solidFill>
              </a:rPr>
              <a:t>Vida </a:t>
            </a:r>
            <a:r>
              <a:rPr lang="es-MX" sz="2000" dirty="0" smtClean="0"/>
              <a:t>: examina </a:t>
            </a:r>
            <a:r>
              <a:rPr lang="es-MX" sz="2000" dirty="0"/>
              <a:t>cómo promueve la organización, la salud, </a:t>
            </a:r>
            <a:r>
              <a:rPr lang="es-MX" sz="2000" dirty="0" smtClean="0"/>
              <a:t>el bienestar </a:t>
            </a:r>
            <a:r>
              <a:rPr lang="es-MX" sz="2000" dirty="0"/>
              <a:t>y la satisfacción del personal, en un ambiente sano y seguro </a:t>
            </a:r>
            <a:r>
              <a:rPr lang="es-MX" sz="2000" dirty="0" smtClean="0"/>
              <a:t>tanto en </a:t>
            </a:r>
            <a:r>
              <a:rPr lang="es-MX" sz="2000" dirty="0"/>
              <a:t>el trabajo como en la vida social y </a:t>
            </a:r>
            <a:r>
              <a:rPr lang="es-MX" sz="2000" dirty="0" smtClean="0"/>
              <a:t>familiar</a:t>
            </a:r>
            <a:endParaRPr lang="es-MX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4.- OPERACIÓN</a:t>
            </a: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642910" y="1714488"/>
            <a:ext cx="807249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Examina </a:t>
            </a:r>
            <a:r>
              <a:rPr lang="es-MX" sz="2400" dirty="0"/>
              <a:t>los métodos y proceso de planeación estratégica y</a:t>
            </a:r>
          </a:p>
          <a:p>
            <a:r>
              <a:rPr lang="es-MX" sz="2400" dirty="0"/>
              <a:t>operativa, que utiliza la organización para lograr su liderazgo y mantener </a:t>
            </a:r>
            <a:r>
              <a:rPr lang="es-MX" sz="2400" dirty="0" smtClean="0"/>
              <a:t>o incrementar </a:t>
            </a:r>
            <a:r>
              <a:rPr lang="es-MX" sz="2400" dirty="0"/>
              <a:t>su competitividad, así como la manera en que se definen </a:t>
            </a:r>
            <a:r>
              <a:rPr lang="es-MX" sz="2400" dirty="0" smtClean="0"/>
              <a:t>sus objetivos </a:t>
            </a:r>
            <a:r>
              <a:rPr lang="es-MX" sz="2400" dirty="0"/>
              <a:t>estratégicos y se despliegan en la operación diaria.</a:t>
            </a:r>
          </a:p>
          <a:p>
            <a:r>
              <a:rPr lang="es-MX" sz="2400" dirty="0"/>
              <a:t>Este criterio examina los elementos de la administración de los procesos, </a:t>
            </a:r>
            <a:r>
              <a:rPr lang="es-MX" sz="2400" dirty="0" smtClean="0"/>
              <a:t>la conformación </a:t>
            </a:r>
            <a:r>
              <a:rPr lang="es-MX" sz="2400" dirty="0"/>
              <a:t>de redes internas y sus enlaces con proveedores, así como </a:t>
            </a:r>
            <a:r>
              <a:rPr lang="es-MX" sz="2400" dirty="0" smtClean="0"/>
              <a:t>la forma </a:t>
            </a:r>
            <a:r>
              <a:rPr lang="es-MX" sz="2400" dirty="0"/>
              <a:t>en que éstas aseguran que los clientes y usuarios reciban valor </a:t>
            </a:r>
            <a:r>
              <a:rPr lang="es-MX" sz="2400" dirty="0" smtClean="0"/>
              <a:t>de forma </a:t>
            </a:r>
            <a:r>
              <a:rPr lang="es-MX" sz="2400" dirty="0"/>
              <a:t>consistente.</a:t>
            </a:r>
          </a:p>
        </p:txBody>
      </p:sp>
      <p:pic>
        <p:nvPicPr>
          <p:cNvPr id="5122" name="Picture 2" descr="C:\Program Files (x86)\Microsoft Office\MEDIA\CAGCAT10\j023468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4995700"/>
            <a:ext cx="3857620" cy="18622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500034" y="785794"/>
            <a:ext cx="700092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err="1" smtClean="0">
                <a:solidFill>
                  <a:srgbClr val="0070C0"/>
                </a:solidFill>
              </a:rPr>
              <a:t>Subcriterios</a:t>
            </a:r>
            <a:endParaRPr lang="es-MX" sz="2800" b="1" dirty="0" smtClean="0">
              <a:solidFill>
                <a:srgbClr val="0070C0"/>
              </a:solidFill>
            </a:endParaRPr>
          </a:p>
          <a:p>
            <a:r>
              <a:rPr lang="es-MX" sz="2800" b="1" dirty="0" smtClean="0">
                <a:solidFill>
                  <a:srgbClr val="0070C0"/>
                </a:solidFill>
              </a:rPr>
              <a:t> </a:t>
            </a:r>
          </a:p>
          <a:p>
            <a:r>
              <a:rPr lang="es-MX" sz="2000" dirty="0" smtClean="0">
                <a:solidFill>
                  <a:srgbClr val="FF0000"/>
                </a:solidFill>
              </a:rPr>
              <a:t>4.1 Estrategias</a:t>
            </a:r>
            <a:r>
              <a:rPr lang="es-MX" dirty="0" smtClean="0">
                <a:solidFill>
                  <a:srgbClr val="FF0000"/>
                </a:solidFill>
              </a:rPr>
              <a:t>: </a:t>
            </a:r>
            <a:r>
              <a:rPr lang="es-MX" dirty="0"/>
              <a:t>examina cómo la organización elabora sus estrategias</a:t>
            </a:r>
          </a:p>
          <a:p>
            <a:r>
              <a:rPr lang="es-MX" dirty="0"/>
              <a:t>para mejorar su posición competitiva y asegurar su permanencia en el </a:t>
            </a:r>
            <a:r>
              <a:rPr lang="es-MX" dirty="0" smtClean="0"/>
              <a:t>largo plazo.</a:t>
            </a:r>
          </a:p>
          <a:p>
            <a:endParaRPr lang="es-MX" dirty="0"/>
          </a:p>
          <a:p>
            <a:r>
              <a:rPr lang="es-MX" sz="2000" dirty="0">
                <a:solidFill>
                  <a:srgbClr val="FF0000"/>
                </a:solidFill>
              </a:rPr>
              <a:t>4.2 </a:t>
            </a:r>
            <a:r>
              <a:rPr lang="es-MX" sz="2000" dirty="0" smtClean="0">
                <a:solidFill>
                  <a:srgbClr val="FF0000"/>
                </a:solidFill>
              </a:rPr>
              <a:t>Procesos</a:t>
            </a:r>
            <a:r>
              <a:rPr lang="es-MX" dirty="0" smtClean="0"/>
              <a:t>: </a:t>
            </a:r>
            <a:r>
              <a:rPr lang="es-MX" dirty="0"/>
              <a:t>examina cómo la organización administra sus procesos clave </a:t>
            </a:r>
            <a:r>
              <a:rPr lang="es-MX" dirty="0" smtClean="0"/>
              <a:t>y de </a:t>
            </a:r>
            <a:r>
              <a:rPr lang="es-MX" dirty="0"/>
              <a:t>apoyo para crear valor a sus clientes directos y usuarios finales, y a </a:t>
            </a:r>
            <a:r>
              <a:rPr lang="es-MX" dirty="0" smtClean="0"/>
              <a:t>la propia </a:t>
            </a:r>
            <a:r>
              <a:rPr lang="es-MX" dirty="0"/>
              <a:t>organización</a:t>
            </a:r>
            <a:r>
              <a:rPr lang="es-MX" dirty="0" smtClean="0"/>
              <a:t>.</a:t>
            </a:r>
          </a:p>
          <a:p>
            <a:endParaRPr lang="es-MX" dirty="0"/>
          </a:p>
          <a:p>
            <a:r>
              <a:rPr lang="es-MX" sz="2000" dirty="0">
                <a:solidFill>
                  <a:srgbClr val="FF0000"/>
                </a:solidFill>
              </a:rPr>
              <a:t>4.3 </a:t>
            </a:r>
            <a:r>
              <a:rPr lang="es-MX" sz="2000" dirty="0" smtClean="0">
                <a:solidFill>
                  <a:srgbClr val="FF0000"/>
                </a:solidFill>
              </a:rPr>
              <a:t>Proveedores</a:t>
            </a:r>
            <a:r>
              <a:rPr lang="es-MX" dirty="0" smtClean="0"/>
              <a:t>: </a:t>
            </a:r>
            <a:r>
              <a:rPr lang="es-MX" dirty="0"/>
              <a:t>examina la manera en que la organización desarrolla a </a:t>
            </a:r>
            <a:r>
              <a:rPr lang="es-MX" dirty="0" smtClean="0"/>
              <a:t>sus proveedores</a:t>
            </a:r>
            <a:r>
              <a:rPr lang="es-MX" dirty="0"/>
              <a:t>, para crear condiciones de mutuo beneficio y valor creado </a:t>
            </a:r>
            <a:r>
              <a:rPr lang="es-MX" dirty="0" smtClean="0"/>
              <a:t>a clientes </a:t>
            </a:r>
            <a:r>
              <a:rPr lang="es-MX" dirty="0"/>
              <a:t>directos y usuarios finales.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5.- CONOCIMIENTO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143240" y="2428868"/>
            <a:ext cx="557216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3200" dirty="0" smtClean="0"/>
              <a:t>Examina </a:t>
            </a:r>
            <a:r>
              <a:rPr lang="es-MX" sz="3200" dirty="0"/>
              <a:t>la forma en que se administra y protege </a:t>
            </a:r>
            <a:r>
              <a:rPr lang="es-MX" sz="3200" dirty="0" smtClean="0"/>
              <a:t>el conocimiento</a:t>
            </a:r>
            <a:r>
              <a:rPr lang="es-MX" sz="3200" dirty="0"/>
              <a:t>, y cómo se diseñan los sistemas de </a:t>
            </a:r>
            <a:r>
              <a:rPr lang="es-MX" sz="3200" dirty="0" smtClean="0"/>
              <a:t>información y retroalimentación</a:t>
            </a:r>
            <a:r>
              <a:rPr lang="es-MX" sz="3200" dirty="0"/>
              <a:t>, para crear valor a los </a:t>
            </a:r>
            <a:r>
              <a:rPr lang="es-MX" sz="3200" dirty="0" smtClean="0"/>
              <a:t>clientes.</a:t>
            </a:r>
            <a:endParaRPr lang="es-MX" sz="3200" dirty="0"/>
          </a:p>
        </p:txBody>
      </p:sp>
      <p:pic>
        <p:nvPicPr>
          <p:cNvPr id="6146" name="Picture 2" descr="C:\Program Files (x86)\Microsoft Office\MEDIA\CAGCAT10\j0292020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571744"/>
            <a:ext cx="1869034" cy="1773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14348" y="1571612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es-MX" b="1" dirty="0" smtClean="0"/>
              <a:t/>
            </a:r>
            <a:br>
              <a:rPr lang="es-MX" b="1" dirty="0" smtClean="0"/>
            </a:br>
            <a:r>
              <a:rPr lang="es-MX" b="1" dirty="0" smtClean="0"/>
              <a:t/>
            </a:r>
            <a:br>
              <a:rPr lang="es-MX" b="1" dirty="0" smtClean="0"/>
            </a:br>
            <a:r>
              <a:rPr lang="es-MX" b="1" dirty="0" smtClean="0"/>
              <a:t/>
            </a:r>
            <a:br>
              <a:rPr lang="es-MX" b="1" dirty="0" smtClean="0"/>
            </a:br>
            <a:r>
              <a:rPr lang="es-MX" b="1" dirty="0" smtClean="0"/>
              <a:t/>
            </a:r>
            <a:br>
              <a:rPr lang="es-MX" b="1" dirty="0" smtClean="0"/>
            </a:br>
            <a:r>
              <a:rPr lang="es-MX" b="1" dirty="0" err="1" smtClean="0">
                <a:solidFill>
                  <a:srgbClr val="FF0000"/>
                </a:solidFill>
              </a:rPr>
              <a:t>Subcriterios</a:t>
            </a:r>
            <a:r>
              <a:rPr lang="es-MX" b="1" dirty="0" smtClean="0">
                <a:solidFill>
                  <a:srgbClr val="FF0000"/>
                </a:solidFill>
              </a:rPr>
              <a:t/>
            </a:r>
            <a:br>
              <a:rPr lang="es-MX" b="1" dirty="0" smtClean="0">
                <a:solidFill>
                  <a:srgbClr val="FF0000"/>
                </a:solidFill>
              </a:rPr>
            </a:br>
            <a:r>
              <a:rPr lang="es-MX" b="1" dirty="0" smtClean="0">
                <a:solidFill>
                  <a:srgbClr val="FF0000"/>
                </a:solidFill>
              </a:rPr>
              <a:t> </a:t>
            </a:r>
            <a:r>
              <a:rPr lang="es-MX" b="1" dirty="0" smtClean="0"/>
              <a:t/>
            </a:r>
            <a:br>
              <a:rPr lang="es-MX" b="1" dirty="0" smtClean="0"/>
            </a:br>
            <a:r>
              <a:rPr lang="es-MX" sz="3100" dirty="0" smtClean="0"/>
              <a:t>5.1 Comunicación</a:t>
            </a:r>
            <a:r>
              <a:rPr lang="es-MX" sz="2200" dirty="0" smtClean="0"/>
              <a:t>: se describe cómo se obtienen y difunden datos e</a:t>
            </a:r>
            <a:br>
              <a:rPr lang="es-MX" sz="2200" dirty="0" smtClean="0"/>
            </a:br>
            <a:r>
              <a:rPr lang="es-MX" sz="2200" dirty="0" smtClean="0"/>
              <a:t>información interna y externa, para apoyar la toma de decisiones en todos los</a:t>
            </a:r>
            <a:br>
              <a:rPr lang="es-MX" sz="2200" dirty="0" smtClean="0"/>
            </a:br>
            <a:r>
              <a:rPr lang="es-MX" sz="2200" dirty="0" smtClean="0"/>
              <a:t>procesos, niveles y localidades de la organización, a fin de crear valor a los clientes directos y usuarios finales.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sz="3100" dirty="0" smtClean="0"/>
              <a:t>5.2 Capital Intelectual</a:t>
            </a:r>
            <a:r>
              <a:rPr lang="es-MX" sz="2200" dirty="0" smtClean="0"/>
              <a:t>: se describe como se identifica, estimula, utiliza y protege el conocimiento, el acervo tecnológico, vivencial y cultural de la organización.</a:t>
            </a:r>
            <a:endParaRPr lang="es-MX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3600" dirty="0" smtClean="0"/>
              <a:t>MODELO DE DIRECCIÓN POR CALIDAD (SMTC) VERSION 2006-2008</a:t>
            </a: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MX" i="1" dirty="0" smtClean="0">
                <a:solidFill>
                  <a:srgbClr val="FF0000"/>
                </a:solidFill>
                <a:latin typeface="Colonna MT" pitchFamily="82" charset="0"/>
                <a:ea typeface="AVGmdBU" pitchFamily="2" charset="-128"/>
              </a:rPr>
              <a:t>ORIGEN</a:t>
            </a:r>
          </a:p>
          <a:p>
            <a:r>
              <a:rPr lang="es-MX" dirty="0" smtClean="0"/>
              <a:t>LA SOCIEDAD MEXICANA PARA EL DESARROLLO DE CALIDAD. (SMTC) SURGE EN EL 2001. PARA DAR CONTINUIDAD A LOS LOGROS DE LA FUNDACIÓN MEXICANA PARA LA CALIDAD TOTAL Y CAPITALIZAR LA EXPERIENCIA ACUMULADO DESDE 1987.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rco de bloque"/>
          <p:cNvSpPr/>
          <p:nvPr/>
        </p:nvSpPr>
        <p:spPr>
          <a:xfrm>
            <a:off x="1785918" y="214290"/>
            <a:ext cx="5286412" cy="1785950"/>
          </a:xfrm>
          <a:prstGeom prst="blockArc">
            <a:avLst/>
          </a:prstGeom>
          <a:solidFill>
            <a:srgbClr val="6EE8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286116" y="285728"/>
            <a:ext cx="2714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6.- VALOR CREADO</a:t>
            </a:r>
            <a:endParaRPr lang="es-MX" sz="2400" dirty="0"/>
          </a:p>
        </p:txBody>
      </p:sp>
      <p:sp>
        <p:nvSpPr>
          <p:cNvPr id="6" name="5 Triángulo isósceles"/>
          <p:cNvSpPr/>
          <p:nvPr/>
        </p:nvSpPr>
        <p:spPr>
          <a:xfrm rot="10800000">
            <a:off x="1714480" y="1071546"/>
            <a:ext cx="642942" cy="428628"/>
          </a:xfrm>
          <a:prstGeom prst="triangle">
            <a:avLst/>
          </a:prstGeom>
          <a:solidFill>
            <a:srgbClr val="6EE8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Triángulo isósceles"/>
          <p:cNvSpPr/>
          <p:nvPr/>
        </p:nvSpPr>
        <p:spPr>
          <a:xfrm rot="10800000">
            <a:off x="6500826" y="1000108"/>
            <a:ext cx="714380" cy="500066"/>
          </a:xfrm>
          <a:prstGeom prst="triangle">
            <a:avLst/>
          </a:prstGeom>
          <a:solidFill>
            <a:srgbClr val="6EE8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Arco de bloque"/>
          <p:cNvSpPr/>
          <p:nvPr/>
        </p:nvSpPr>
        <p:spPr>
          <a:xfrm rot="10800000">
            <a:off x="1928794" y="3714752"/>
            <a:ext cx="5286412" cy="2500330"/>
          </a:xfrm>
          <a:prstGeom prst="blockArc">
            <a:avLst/>
          </a:prstGeom>
          <a:solidFill>
            <a:srgbClr val="6EE8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9" name="8 Triángulo isósceles"/>
          <p:cNvSpPr/>
          <p:nvPr/>
        </p:nvSpPr>
        <p:spPr>
          <a:xfrm rot="21431124">
            <a:off x="1599953" y="4240447"/>
            <a:ext cx="1062461" cy="757526"/>
          </a:xfrm>
          <a:prstGeom prst="triangle">
            <a:avLst>
              <a:gd name="adj" fmla="val 53816"/>
            </a:avLst>
          </a:prstGeom>
          <a:solidFill>
            <a:srgbClr val="6EE8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Triángulo isósceles"/>
          <p:cNvSpPr/>
          <p:nvPr/>
        </p:nvSpPr>
        <p:spPr>
          <a:xfrm rot="163299">
            <a:off x="6356358" y="4230810"/>
            <a:ext cx="1160002" cy="776917"/>
          </a:xfrm>
          <a:prstGeom prst="triangle">
            <a:avLst/>
          </a:prstGeom>
          <a:solidFill>
            <a:srgbClr val="6EE8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Rectángulo"/>
          <p:cNvSpPr/>
          <p:nvPr/>
        </p:nvSpPr>
        <p:spPr>
          <a:xfrm>
            <a:off x="3571868" y="5643578"/>
            <a:ext cx="17036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dirty="0" smtClean="0"/>
              <a:t>VALOR CREADO</a:t>
            </a:r>
            <a:endParaRPr lang="es-MX" dirty="0"/>
          </a:p>
        </p:txBody>
      </p:sp>
      <p:sp>
        <p:nvSpPr>
          <p:cNvPr id="13" name="12 CuadroTexto"/>
          <p:cNvSpPr txBox="1"/>
          <p:nvPr/>
        </p:nvSpPr>
        <p:spPr>
          <a:xfrm>
            <a:off x="1500166" y="1643050"/>
            <a:ext cx="592935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/>
              <a:t>Analiza </a:t>
            </a:r>
            <a:r>
              <a:rPr lang="es-MX" sz="2400" dirty="0"/>
              <a:t>las interrelaciones entre los indicadores clave </a:t>
            </a:r>
            <a:r>
              <a:rPr lang="es-MX" sz="2400" dirty="0" smtClean="0"/>
              <a:t>de negocio y </a:t>
            </a:r>
            <a:r>
              <a:rPr lang="es-MX" sz="2400" dirty="0"/>
              <a:t>la madurez en calidad de los procesos y sistemas. Examina los </a:t>
            </a:r>
            <a:r>
              <a:rPr lang="es-MX" sz="2400" dirty="0" smtClean="0"/>
              <a:t>resultados desde </a:t>
            </a:r>
            <a:r>
              <a:rPr lang="es-MX" sz="2400" dirty="0"/>
              <a:t>la perspectiva interna y externa de la organización, y la manera como</a:t>
            </a:r>
          </a:p>
          <a:p>
            <a:pPr algn="just"/>
            <a:r>
              <a:rPr lang="es-MX" sz="2400" dirty="0"/>
              <a:t>contribuyen al crecimiento y permanencia en el mercado, </a:t>
            </a:r>
            <a:r>
              <a:rPr lang="es-MX" sz="2400" dirty="0" smtClean="0"/>
              <a:t>así como </a:t>
            </a:r>
            <a:r>
              <a:rPr lang="es-MX" sz="2400" dirty="0"/>
              <a:t>el </a:t>
            </a:r>
            <a:r>
              <a:rPr lang="es-MX" sz="2400" dirty="0" smtClean="0"/>
              <a:t>impacto generado </a:t>
            </a:r>
            <a:r>
              <a:rPr lang="es-MX" sz="2400" dirty="0"/>
              <a:t>en la comunidad y el entorno.</a:t>
            </a:r>
          </a:p>
        </p:txBody>
      </p:sp>
      <p:pic>
        <p:nvPicPr>
          <p:cNvPr id="7170" name="Picture 2" descr="C:\Program Files (x86)\Microsoft Office\MEDIA\CAGCAT10\j0240695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17943" y="5143512"/>
            <a:ext cx="1826057" cy="1714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ctrTitle"/>
          </p:nvPr>
        </p:nvSpPr>
        <p:spPr>
          <a:xfrm>
            <a:off x="428596" y="3929066"/>
            <a:ext cx="8358246" cy="1828800"/>
          </a:xfrm>
        </p:spPr>
        <p:txBody>
          <a:bodyPr>
            <a:normAutofit fontScale="90000"/>
          </a:bodyPr>
          <a:lstStyle/>
          <a:p>
            <a:r>
              <a:rPr lang="es-MX" sz="2700" b="1" dirty="0" err="1" smtClean="0">
                <a:solidFill>
                  <a:srgbClr val="0070C0"/>
                </a:solidFill>
              </a:rPr>
              <a:t>Subcriterios</a:t>
            </a:r>
            <a:r>
              <a:rPr lang="es-MX" sz="2700" b="1" dirty="0" smtClean="0">
                <a:solidFill>
                  <a:srgbClr val="0070C0"/>
                </a:solidFill>
              </a:rPr>
              <a:t> </a:t>
            </a:r>
            <a:r>
              <a:rPr lang="es-MX" sz="2000" b="1" dirty="0" smtClean="0"/>
              <a:t/>
            </a:r>
            <a:br>
              <a:rPr lang="es-MX" sz="2000" b="1" dirty="0" smtClean="0"/>
            </a:br>
            <a:r>
              <a:rPr lang="es-MX" sz="2400" b="1" dirty="0" smtClean="0">
                <a:solidFill>
                  <a:srgbClr val="FC68EA"/>
                </a:solidFill>
              </a:rPr>
              <a:t>6.1 Valor creado al entorno</a:t>
            </a:r>
            <a:r>
              <a:rPr lang="es-MX" sz="2000" dirty="0" smtClean="0"/>
              <a:t>:</a:t>
            </a:r>
            <a:r>
              <a:rPr lang="es-MX" sz="2200" dirty="0" smtClean="0"/>
              <a:t> examina los resultados desde la perspectiva externa de la organización, la relación entre los indicadores clave de negocio y el valor creado a clientes y la comunidad.</a:t>
            </a:r>
            <a:br>
              <a:rPr lang="es-MX" sz="2200" dirty="0" smtClean="0"/>
            </a:br>
            <a:r>
              <a:rPr lang="es-MX" sz="2000" dirty="0" smtClean="0"/>
              <a:t/>
            </a:r>
            <a:br>
              <a:rPr lang="es-MX" sz="2000" dirty="0" smtClean="0"/>
            </a:br>
            <a:r>
              <a:rPr lang="es-MX" sz="2200" b="1" dirty="0" smtClean="0">
                <a:solidFill>
                  <a:srgbClr val="FC68EA"/>
                </a:solidFill>
              </a:rPr>
              <a:t>6.2 Valor creado a la Organización: </a:t>
            </a:r>
            <a:r>
              <a:rPr lang="es-MX" sz="2200" dirty="0" smtClean="0"/>
              <a:t>examina los resultados desde la perspectiva interna de la organización, la relación entre los indicadores de negocio y de valor creado a los participantes en la producción de productos y servicios, el Consejo, los</a:t>
            </a:r>
            <a:br>
              <a:rPr lang="es-MX" sz="2200" dirty="0" smtClean="0"/>
            </a:br>
            <a:r>
              <a:rPr lang="es-MX" sz="2200" dirty="0" smtClean="0"/>
              <a:t>accionistas, el equipo directivos, el personal operativo y los proveedores.</a:t>
            </a:r>
            <a:br>
              <a:rPr lang="es-MX" sz="2200" dirty="0" smtClean="0"/>
            </a:br>
            <a:r>
              <a:rPr lang="es-MX" sz="2000" dirty="0" smtClean="0"/>
              <a:t/>
            </a:r>
            <a:br>
              <a:rPr lang="es-MX" sz="2000" dirty="0" smtClean="0"/>
            </a:br>
            <a:r>
              <a:rPr lang="es-MX" sz="2200" b="1" dirty="0" smtClean="0">
                <a:solidFill>
                  <a:srgbClr val="FC68EA"/>
                </a:solidFill>
              </a:rPr>
              <a:t>6.3 Solidez</a:t>
            </a:r>
            <a:r>
              <a:rPr lang="es-MX" sz="3100" b="1" dirty="0" smtClean="0">
                <a:solidFill>
                  <a:srgbClr val="FC68EA"/>
                </a:solidFill>
              </a:rPr>
              <a:t>: </a:t>
            </a:r>
            <a:r>
              <a:rPr lang="es-MX" sz="2200" dirty="0" smtClean="0"/>
              <a:t>analiza los resultados globales de la organización y su capacidad para asegurar su permanencia en el mediano y largo plazo</a:t>
            </a:r>
            <a:r>
              <a:rPr lang="es-MX" sz="2700" dirty="0" smtClean="0"/>
              <a:t/>
            </a:r>
            <a:br>
              <a:rPr lang="es-MX" sz="2700" dirty="0" smtClean="0"/>
            </a:br>
            <a:endParaRPr lang="es-MX" sz="2700" dirty="0"/>
          </a:p>
        </p:txBody>
      </p:sp>
      <p:sp>
        <p:nvSpPr>
          <p:cNvPr id="4" name="3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0070C0"/>
                </a:solidFill>
              </a:rPr>
              <a:t>.</a:t>
            </a:r>
            <a:endParaRPr lang="es-MX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i="1" dirty="0" smtClean="0">
                <a:solidFill>
                  <a:srgbClr val="92D050"/>
                </a:solidFill>
              </a:rPr>
              <a:t>RAZÓN DE SER</a:t>
            </a:r>
            <a:endParaRPr lang="es-MX" i="1" dirty="0">
              <a:solidFill>
                <a:srgbClr val="92D050"/>
              </a:solidFill>
            </a:endParaRPr>
          </a:p>
        </p:txBody>
      </p:sp>
      <p:sp>
        <p:nvSpPr>
          <p:cNvPr id="7" name="6 Marcador de texto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accent2"/>
                </a:solidFill>
              </a:rPr>
              <a:t>.</a:t>
            </a:r>
            <a:endParaRPr lang="es-MX" dirty="0">
              <a:solidFill>
                <a:schemeClr val="accent2"/>
              </a:solidFill>
            </a:endParaRP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1"/>
          </p:nvPr>
        </p:nvSpPr>
        <p:spPr>
          <a:ln cmpd="dbl">
            <a:solidFill>
              <a:schemeClr val="tx1"/>
            </a:solidFill>
            <a:prstDash val="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endParaRPr lang="es-MX" dirty="0" smtClean="0"/>
          </a:p>
          <a:p>
            <a:pPr algn="ctr"/>
            <a:endParaRPr lang="es-MX" dirty="0" smtClean="0"/>
          </a:p>
          <a:p>
            <a:pPr algn="ctr"/>
            <a:r>
              <a:rPr lang="es-MX" dirty="0" smtClean="0"/>
              <a:t>PROPORCIONAR CONCEPTOS Y APLICACIONES PARA DESARROLLAR CULTURA TOTAL EN LAS ORGANIZACIONES.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rgbClr val="FFC000"/>
                </a:solidFill>
              </a:rPr>
              <a:t>SERVICIOS Y PRODUCTOS</a:t>
            </a:r>
            <a:endParaRPr lang="es-MX" dirty="0">
              <a:solidFill>
                <a:srgbClr val="FFC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000100" y="2428868"/>
            <a:ext cx="7643866" cy="193899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  <a:reflection blurRad="6350" stA="50000" endA="300" endPos="90000" dir="5400000" sy="-100000" algn="bl" rotWithShape="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relaxedInset"/>
            <a:bevelB w="82550" h="44450" prst="angle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INVESTIGACIÓN SOBRE PRACTICAS ADMINISTRATIVAS DE CLASE  MUNDIAL  DE DESARROLLO EMPRESARIAL MEDIANTE CAPACITACIÓN Y ASESORÍA EN IMPLANTACIÓN .</a:t>
            </a:r>
          </a:p>
          <a:p>
            <a:pPr algn="ctr"/>
            <a:r>
              <a:rPr lang="es-MX" sz="2400" dirty="0" smtClean="0"/>
              <a:t>DIFUSIÓN DE MEJORES PRÁCTICAS MEDIANTE PUBLICACIONES Y EVENTOS</a:t>
            </a:r>
            <a:r>
              <a:rPr lang="es-MX" sz="2000" dirty="0" smtClean="0"/>
              <a:t>.</a:t>
            </a:r>
            <a:endParaRPr lang="es-MX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i="1" dirty="0" smtClean="0">
                <a:solidFill>
                  <a:srgbClr val="00B0F0"/>
                </a:solidFill>
              </a:rPr>
              <a:t>PROPOSITOS</a:t>
            </a:r>
            <a:endParaRPr lang="es-MX" i="1" dirty="0">
              <a:solidFill>
                <a:srgbClr val="00B0F0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785918" y="1928802"/>
            <a:ext cx="6143668" cy="3785652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buFont typeface="Arial" charset="0"/>
              <a:buChar char="•"/>
            </a:pPr>
            <a:r>
              <a:rPr lang="es-MX" sz="2000" dirty="0" smtClean="0"/>
              <a:t>FOMENTAR LA COMPETITIVIDAD DE LAS ORGANIZACIONES MEXICANAS</a:t>
            </a:r>
          </a:p>
          <a:p>
            <a:pPr algn="ctr">
              <a:buFont typeface="Arial" charset="0"/>
              <a:buChar char="•"/>
            </a:pPr>
            <a:r>
              <a:rPr lang="es-MX" sz="2000" dirty="0" smtClean="0"/>
              <a:t>PROMOVER UNA CULTURA BASADA EN LA MEJORA CONTINUA Y LA CREACIÓN DE VALOR A CLIENTES Y USUARIOS FINALES, PERSONAL, ACCIONISTAS , COMUNIDAD Y ENTORNO.</a:t>
            </a:r>
          </a:p>
          <a:p>
            <a:pPr algn="ctr"/>
            <a:endParaRPr lang="es-MX" sz="2000" dirty="0" smtClean="0"/>
          </a:p>
          <a:p>
            <a:pPr algn="ctr">
              <a:buFont typeface="Arial" charset="0"/>
              <a:buChar char="•"/>
            </a:pPr>
            <a:r>
              <a:rPr lang="es-MX" sz="2000" dirty="0" smtClean="0"/>
              <a:t>PROMOVER LA COMUNIDAD Y EL INTERCAMBIO EN LAS ORGANIZACIONES.</a:t>
            </a:r>
          </a:p>
          <a:p>
            <a:pPr algn="ctr"/>
            <a:endParaRPr lang="es-MX" sz="2000" dirty="0" smtClean="0"/>
          </a:p>
          <a:p>
            <a:pPr algn="ctr">
              <a:buFont typeface="Arial" charset="0"/>
              <a:buChar char="•"/>
            </a:pPr>
            <a:r>
              <a:rPr lang="es-MX" sz="2000" dirty="0"/>
              <a:t> </a:t>
            </a:r>
            <a:r>
              <a:rPr lang="es-MX" sz="2000" dirty="0" smtClean="0"/>
              <a:t>CREAR UN LENGUAJE COMUN Y GENERAR SINERGIA EN LOS GRUPOS DE TRABAJO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i="1" dirty="0" smtClean="0">
                <a:solidFill>
                  <a:srgbClr val="C00000"/>
                </a:solidFill>
              </a:rPr>
              <a:t>CALIDAD TOTAL </a:t>
            </a:r>
            <a:endParaRPr lang="es-MX" i="1" dirty="0">
              <a:solidFill>
                <a:srgbClr val="C0000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428728" y="2357430"/>
            <a:ext cx="7072362" cy="3108543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90000" dist="50800" dir="5400000" sy="-100000" algn="bl" rotWithShape="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ES UNA FORMA DE SER ORIENTADAD A LA MEJORA CONTINUA DE:</a:t>
            </a:r>
          </a:p>
          <a:p>
            <a:pPr algn="ctr"/>
            <a:r>
              <a:rPr lang="es-MX" sz="2800" dirty="0" smtClean="0"/>
              <a:t> PERSONAS,</a:t>
            </a:r>
          </a:p>
          <a:p>
            <a:pPr algn="ctr"/>
            <a:r>
              <a:rPr lang="es-MX" sz="2800" dirty="0" smtClean="0"/>
              <a:t> PROCESOS.</a:t>
            </a:r>
          </a:p>
          <a:p>
            <a:pPr algn="ctr"/>
            <a:r>
              <a:rPr lang="es-MX" sz="2800" dirty="0" smtClean="0"/>
              <a:t>  PRODUCTOS EN TODA LA ORGANIZACIÓN,</a:t>
            </a:r>
          </a:p>
          <a:p>
            <a:pPr algn="ctr"/>
            <a:r>
              <a:rPr lang="es-MX" sz="2800" dirty="0" smtClean="0"/>
              <a:t> </a:t>
            </a:r>
            <a:r>
              <a:rPr lang="es-MX" sz="2800" dirty="0" smtClean="0">
                <a:solidFill>
                  <a:srgbClr val="FF0000"/>
                </a:solidFill>
              </a:rPr>
              <a:t>PARA CREAR VALOR AL CLIENTE Y A LA SOCIEDAD .</a:t>
            </a:r>
            <a:endParaRPr lang="es-MX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7 Diagrama"/>
          <p:cNvGraphicFramePr/>
          <p:nvPr/>
        </p:nvGraphicFramePr>
        <p:xfrm>
          <a:off x="500034" y="785794"/>
          <a:ext cx="8643966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Título"/>
          <p:cNvSpPr>
            <a:spLocks noGrp="1"/>
          </p:cNvSpPr>
          <p:nvPr>
            <p:ph type="title" idx="4294967295"/>
          </p:nvPr>
        </p:nvSpPr>
        <p:spPr>
          <a:xfrm>
            <a:off x="714348" y="0"/>
            <a:ext cx="7620000" cy="990600"/>
          </a:xfrm>
        </p:spPr>
        <p:txBody>
          <a:bodyPr>
            <a:normAutofit/>
          </a:bodyPr>
          <a:lstStyle/>
          <a:p>
            <a:pPr algn="ctr"/>
            <a:r>
              <a:rPr lang="es-MX" sz="5400" dirty="0" smtClean="0">
                <a:solidFill>
                  <a:srgbClr val="7030A0"/>
                </a:solidFill>
                <a:latin typeface="Britannic Bold" pitchFamily="34" charset="0"/>
              </a:rPr>
              <a:t>PRINCIPIOS</a:t>
            </a:r>
            <a:endParaRPr lang="es-MX" sz="5400" dirty="0">
              <a:solidFill>
                <a:srgbClr val="7030A0"/>
              </a:solidFill>
              <a:latin typeface="Britannic Bold" pitchFamily="34" charset="0"/>
            </a:endParaRPr>
          </a:p>
        </p:txBody>
      </p:sp>
      <p:pic>
        <p:nvPicPr>
          <p:cNvPr id="8194" name="Picture 2" descr="C:\Users\Karla\AppData\Local\Microsoft\Windows\Temporary Internet Files\Content.IE5\KU3O3TXY\MC900439318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3108" y="1500174"/>
            <a:ext cx="1000132" cy="1000132"/>
          </a:xfrm>
          <a:prstGeom prst="rect">
            <a:avLst/>
          </a:prstGeom>
          <a:noFill/>
        </p:spPr>
      </p:pic>
      <p:pic>
        <p:nvPicPr>
          <p:cNvPr id="8195" name="Picture 3" descr="C:\Users\Karla\AppData\Local\Microsoft\Windows\Temporary Internet Files\Content.IE5\BZQ827LD\MC900439308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868" y="1571612"/>
            <a:ext cx="914384" cy="914384"/>
          </a:xfrm>
          <a:prstGeom prst="rect">
            <a:avLst/>
          </a:prstGeom>
          <a:noFill/>
        </p:spPr>
      </p:pic>
      <p:pic>
        <p:nvPicPr>
          <p:cNvPr id="8197" name="Picture 5" descr="C:\Users\Karla\AppData\Local\Microsoft\Windows\Temporary Internet Files\Content.IE5\ASZA14DF\MC900439356[1]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00826" y="1571612"/>
            <a:ext cx="857256" cy="857256"/>
          </a:xfrm>
          <a:prstGeom prst="rect">
            <a:avLst/>
          </a:prstGeom>
          <a:noFill/>
        </p:spPr>
      </p:pic>
      <p:pic>
        <p:nvPicPr>
          <p:cNvPr id="8198" name="Picture 6" descr="C:\Users\Karla\AppData\Local\Microsoft\Windows\Temporary Internet Files\Content.IE5\C6ZKZ91U\MC900439359[1]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143504" y="1571612"/>
            <a:ext cx="857256" cy="857256"/>
          </a:xfrm>
          <a:prstGeom prst="rect">
            <a:avLst/>
          </a:prstGeom>
          <a:noFill/>
        </p:spPr>
      </p:pic>
      <p:pic>
        <p:nvPicPr>
          <p:cNvPr id="8201" name="Picture 9" descr="C:\Users\Karla\AppData\Local\Microsoft\Windows\Temporary Internet Files\Content.IE5\C6ZKZ91U\MC900053331[1].wm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858148" y="1357298"/>
            <a:ext cx="1071570" cy="1304578"/>
          </a:xfrm>
          <a:prstGeom prst="rect">
            <a:avLst/>
          </a:prstGeom>
          <a:noFill/>
        </p:spPr>
      </p:pic>
      <p:pic>
        <p:nvPicPr>
          <p:cNvPr id="8202" name="Picture 10" descr="C:\Users\Karla\AppData\Local\Microsoft\Windows\Temporary Internet Files\Content.IE5\C6ZKZ91U\MP900448606[1]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42910" y="1285860"/>
            <a:ext cx="1044909" cy="15218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85786" y="214290"/>
            <a:ext cx="7143800" cy="52322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800" b="1" dirty="0"/>
              <a:t>Estructura de los Criterios y </a:t>
            </a:r>
            <a:r>
              <a:rPr lang="es-MX" sz="2800" b="1" dirty="0" err="1"/>
              <a:t>Subcriterios</a:t>
            </a:r>
            <a:endParaRPr lang="es-MX" sz="2800" dirty="0"/>
          </a:p>
        </p:txBody>
      </p:sp>
      <p:sp>
        <p:nvSpPr>
          <p:cNvPr id="3" name="2 CuadroTexto"/>
          <p:cNvSpPr txBox="1"/>
          <p:nvPr/>
        </p:nvSpPr>
        <p:spPr>
          <a:xfrm>
            <a:off x="714348" y="785794"/>
            <a:ext cx="78581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Los </a:t>
            </a:r>
            <a:r>
              <a:rPr lang="es-MX" dirty="0" smtClean="0"/>
              <a:t>seis </a:t>
            </a:r>
            <a:r>
              <a:rPr lang="es-MX" dirty="0"/>
              <a:t>Criterios del Modelo de Dirección por Calidad están integrados por</a:t>
            </a:r>
          </a:p>
          <a:p>
            <a:r>
              <a:rPr lang="es-MX" dirty="0" err="1"/>
              <a:t>Subcriterios</a:t>
            </a:r>
            <a:r>
              <a:rPr lang="es-MX" dirty="0"/>
              <a:t> que solicitan de manera específica las características de calidad</a:t>
            </a:r>
          </a:p>
          <a:p>
            <a:r>
              <a:rPr lang="es-MX" dirty="0"/>
              <a:t>deseables en los sistemas y procesos de trabajo.</a:t>
            </a:r>
          </a:p>
          <a:p>
            <a:r>
              <a:rPr lang="es-MX" dirty="0"/>
              <a:t>Cada </a:t>
            </a:r>
            <a:r>
              <a:rPr lang="es-MX" dirty="0" err="1"/>
              <a:t>Subcriterio</a:t>
            </a:r>
            <a:r>
              <a:rPr lang="es-MX" dirty="0"/>
              <a:t> contiene los elementos de un ciclo de mejora, como lo</a:t>
            </a:r>
          </a:p>
          <a:p>
            <a:r>
              <a:rPr lang="es-MX" dirty="0"/>
              <a:t>propuso el Dr. </a:t>
            </a:r>
            <a:r>
              <a:rPr lang="es-MX" dirty="0" err="1"/>
              <a:t>Shewhart</a:t>
            </a:r>
            <a:r>
              <a:rPr lang="es-MX" dirty="0"/>
              <a:t> y lo retoma el Dr. </a:t>
            </a:r>
            <a:r>
              <a:rPr lang="es-MX" dirty="0" err="1"/>
              <a:t>Deming</a:t>
            </a:r>
            <a:r>
              <a:rPr lang="es-MX" dirty="0"/>
              <a:t>: </a:t>
            </a:r>
            <a:r>
              <a:rPr lang="es-MX" b="1" dirty="0"/>
              <a:t>Planear, Hacer, Estudiar y</a:t>
            </a:r>
          </a:p>
          <a:p>
            <a:r>
              <a:rPr lang="es-MX" b="1" dirty="0"/>
              <a:t>Actuar</a:t>
            </a:r>
            <a:r>
              <a:rPr lang="es-MX" b="1" dirty="0" smtClean="0"/>
              <a:t>.</a:t>
            </a:r>
            <a:endParaRPr lang="es-MX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3143240" y="3643314"/>
            <a:ext cx="1214446" cy="92333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/>
              <a:t>Corrige y/o</a:t>
            </a:r>
          </a:p>
          <a:p>
            <a:r>
              <a:rPr lang="es-MX" dirty="0"/>
              <a:t>adecua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285720" y="2643182"/>
            <a:ext cx="1143008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/>
              <a:t>Diseña /</a:t>
            </a:r>
          </a:p>
          <a:p>
            <a:r>
              <a:rPr lang="es-MX" dirty="0"/>
              <a:t>innova</a:t>
            </a:r>
          </a:p>
          <a:p>
            <a:r>
              <a:rPr lang="es-MX" dirty="0"/>
              <a:t>proceso</a:t>
            </a:r>
          </a:p>
        </p:txBody>
      </p:sp>
      <p:sp>
        <p:nvSpPr>
          <p:cNvPr id="6" name="5 Flecha derecha"/>
          <p:cNvSpPr/>
          <p:nvPr/>
        </p:nvSpPr>
        <p:spPr>
          <a:xfrm>
            <a:off x="1428728" y="3000372"/>
            <a:ext cx="214314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Rectángulo"/>
          <p:cNvSpPr/>
          <p:nvPr/>
        </p:nvSpPr>
        <p:spPr>
          <a:xfrm>
            <a:off x="1643042" y="2928934"/>
            <a:ext cx="1285884" cy="646331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s-MX" dirty="0"/>
              <a:t>Define</a:t>
            </a:r>
          </a:p>
          <a:p>
            <a:r>
              <a:rPr lang="es-MX" dirty="0"/>
              <a:t>Indicadores</a:t>
            </a:r>
          </a:p>
        </p:txBody>
      </p:sp>
      <p:sp>
        <p:nvSpPr>
          <p:cNvPr id="8" name="7 Flecha derecha"/>
          <p:cNvSpPr/>
          <p:nvPr/>
        </p:nvSpPr>
        <p:spPr>
          <a:xfrm>
            <a:off x="2928926" y="3143248"/>
            <a:ext cx="214314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Rectángulo"/>
          <p:cNvSpPr/>
          <p:nvPr/>
        </p:nvSpPr>
        <p:spPr>
          <a:xfrm>
            <a:off x="3143240" y="2500306"/>
            <a:ext cx="1071570" cy="923330"/>
          </a:xfrm>
          <a:prstGeom prst="rect">
            <a:avLst/>
          </a:prstGeom>
          <a:ln>
            <a:solidFill>
              <a:srgbClr val="CC00CC"/>
            </a:solidFill>
          </a:ln>
        </p:spPr>
        <p:txBody>
          <a:bodyPr wrap="square">
            <a:spAutoFit/>
          </a:bodyPr>
          <a:lstStyle/>
          <a:p>
            <a:r>
              <a:rPr lang="es-MX" dirty="0"/>
              <a:t>Implanta</a:t>
            </a:r>
          </a:p>
          <a:p>
            <a:r>
              <a:rPr lang="es-MX" dirty="0"/>
              <a:t>sistema/</a:t>
            </a:r>
          </a:p>
          <a:p>
            <a:r>
              <a:rPr lang="es-MX" dirty="0"/>
              <a:t>proceso</a:t>
            </a:r>
          </a:p>
        </p:txBody>
      </p:sp>
      <p:sp>
        <p:nvSpPr>
          <p:cNvPr id="10" name="9 Flecha derecha"/>
          <p:cNvSpPr/>
          <p:nvPr/>
        </p:nvSpPr>
        <p:spPr>
          <a:xfrm>
            <a:off x="4357686" y="3071810"/>
            <a:ext cx="357190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Rectángulo"/>
          <p:cNvSpPr/>
          <p:nvPr/>
        </p:nvSpPr>
        <p:spPr>
          <a:xfrm>
            <a:off x="4786314" y="2857496"/>
            <a:ext cx="1285884" cy="646331"/>
          </a:xfrm>
          <a:prstGeom prst="rect">
            <a:avLst/>
          </a:prstGeom>
          <a:ln>
            <a:solidFill>
              <a:srgbClr val="CC00CC"/>
            </a:solidFill>
          </a:ln>
        </p:spPr>
        <p:txBody>
          <a:bodyPr wrap="square">
            <a:spAutoFit/>
          </a:bodyPr>
          <a:lstStyle/>
          <a:p>
            <a:r>
              <a:rPr lang="es-MX" dirty="0"/>
              <a:t>Mide</a:t>
            </a:r>
          </a:p>
          <a:p>
            <a:r>
              <a:rPr lang="es-MX" dirty="0"/>
              <a:t>desempeño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4572000" y="3643314"/>
            <a:ext cx="17859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/>
              <a:t>Ciclo de</a:t>
            </a:r>
          </a:p>
          <a:p>
            <a:r>
              <a:rPr lang="es-MX" b="1" dirty="0"/>
              <a:t>Estandarización</a:t>
            </a:r>
          </a:p>
          <a:p>
            <a:r>
              <a:rPr lang="es-MX" b="1" dirty="0"/>
              <a:t>y Control</a:t>
            </a:r>
            <a:endParaRPr lang="es-MX" dirty="0"/>
          </a:p>
        </p:txBody>
      </p:sp>
      <p:sp>
        <p:nvSpPr>
          <p:cNvPr id="13" name="12 Flecha izquierda y arriba"/>
          <p:cNvSpPr/>
          <p:nvPr/>
        </p:nvSpPr>
        <p:spPr>
          <a:xfrm rot="16200000">
            <a:off x="6250793" y="2893215"/>
            <a:ext cx="571504" cy="785818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Rectángulo"/>
          <p:cNvSpPr/>
          <p:nvPr/>
        </p:nvSpPr>
        <p:spPr>
          <a:xfrm>
            <a:off x="6215074" y="3643314"/>
            <a:ext cx="1285884" cy="1200329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s-MX" dirty="0"/>
              <a:t>Analiza</a:t>
            </a:r>
          </a:p>
          <a:p>
            <a:r>
              <a:rPr lang="es-MX" dirty="0"/>
              <a:t>desempeño</a:t>
            </a:r>
          </a:p>
          <a:p>
            <a:r>
              <a:rPr lang="es-MX" dirty="0"/>
              <a:t>y</a:t>
            </a:r>
          </a:p>
          <a:p>
            <a:r>
              <a:rPr lang="es-MX" dirty="0"/>
              <a:t>mediciones</a:t>
            </a:r>
          </a:p>
        </p:txBody>
      </p:sp>
      <p:sp>
        <p:nvSpPr>
          <p:cNvPr id="15" name="14 Flecha arriba"/>
          <p:cNvSpPr/>
          <p:nvPr/>
        </p:nvSpPr>
        <p:spPr>
          <a:xfrm>
            <a:off x="3643306" y="3357562"/>
            <a:ext cx="71438" cy="21431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15 Decisión"/>
          <p:cNvSpPr/>
          <p:nvPr/>
        </p:nvSpPr>
        <p:spPr>
          <a:xfrm>
            <a:off x="3000364" y="4786322"/>
            <a:ext cx="1643074" cy="755524"/>
          </a:xfrm>
          <a:prstGeom prst="flowChartDecision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¿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3214678" y="5000636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¿Corregir?</a:t>
            </a:r>
          </a:p>
        </p:txBody>
      </p:sp>
      <p:sp>
        <p:nvSpPr>
          <p:cNvPr id="19" name="18 Flecha arriba"/>
          <p:cNvSpPr/>
          <p:nvPr/>
        </p:nvSpPr>
        <p:spPr>
          <a:xfrm>
            <a:off x="3786182" y="4572008"/>
            <a:ext cx="45719" cy="14287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21" name="20 Conector recto de flecha"/>
          <p:cNvCxnSpPr>
            <a:stCxn id="14" idx="2"/>
            <a:endCxn id="16" idx="3"/>
          </p:cNvCxnSpPr>
          <p:nvPr/>
        </p:nvCxnSpPr>
        <p:spPr>
          <a:xfrm rot="5400000">
            <a:off x="5590507" y="3896574"/>
            <a:ext cx="320441" cy="22145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CuadroTexto"/>
          <p:cNvSpPr txBox="1"/>
          <p:nvPr/>
        </p:nvSpPr>
        <p:spPr>
          <a:xfrm>
            <a:off x="3428992" y="450057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si</a:t>
            </a:r>
            <a:endParaRPr lang="es-MX" dirty="0"/>
          </a:p>
        </p:txBody>
      </p:sp>
      <p:sp>
        <p:nvSpPr>
          <p:cNvPr id="23" name="22 CuadroTexto"/>
          <p:cNvSpPr txBox="1"/>
          <p:nvPr/>
        </p:nvSpPr>
        <p:spPr>
          <a:xfrm>
            <a:off x="3786182" y="5429264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no</a:t>
            </a:r>
            <a:endParaRPr lang="es-MX" dirty="0"/>
          </a:p>
        </p:txBody>
      </p:sp>
      <p:sp>
        <p:nvSpPr>
          <p:cNvPr id="24" name="23 Rectángulo"/>
          <p:cNvSpPr/>
          <p:nvPr/>
        </p:nvSpPr>
        <p:spPr>
          <a:xfrm>
            <a:off x="1142976" y="3714752"/>
            <a:ext cx="17145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/>
              <a:t>Ciclo de</a:t>
            </a:r>
          </a:p>
          <a:p>
            <a:r>
              <a:rPr lang="es-MX" b="1" dirty="0"/>
              <a:t>Innovación y</a:t>
            </a:r>
          </a:p>
          <a:p>
            <a:r>
              <a:rPr lang="es-MX" b="1" dirty="0"/>
              <a:t>Mejora Continua</a:t>
            </a:r>
            <a:endParaRPr lang="es-MX" dirty="0"/>
          </a:p>
        </p:txBody>
      </p:sp>
      <p:sp>
        <p:nvSpPr>
          <p:cNvPr id="25" name="24 Rectángulo"/>
          <p:cNvSpPr/>
          <p:nvPr/>
        </p:nvSpPr>
        <p:spPr>
          <a:xfrm>
            <a:off x="214282" y="4929198"/>
            <a:ext cx="1357322" cy="646331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s-MX" dirty="0"/>
              <a:t>Analiza</a:t>
            </a:r>
          </a:p>
          <a:p>
            <a:r>
              <a:rPr lang="es-MX" dirty="0"/>
              <a:t>propuestas</a:t>
            </a:r>
          </a:p>
        </p:txBody>
      </p:sp>
      <p:sp>
        <p:nvSpPr>
          <p:cNvPr id="26" name="25 Flecha abajo"/>
          <p:cNvSpPr/>
          <p:nvPr/>
        </p:nvSpPr>
        <p:spPr>
          <a:xfrm>
            <a:off x="642910" y="3571876"/>
            <a:ext cx="142876" cy="13573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8" name="27 Decisión"/>
          <p:cNvSpPr/>
          <p:nvPr/>
        </p:nvSpPr>
        <p:spPr>
          <a:xfrm>
            <a:off x="3143240" y="5643578"/>
            <a:ext cx="1214446" cy="857232"/>
          </a:xfrm>
          <a:prstGeom prst="flowChartDecisi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9" name="28 Flecha abajo"/>
          <p:cNvSpPr/>
          <p:nvPr/>
        </p:nvSpPr>
        <p:spPr>
          <a:xfrm>
            <a:off x="3786182" y="5572140"/>
            <a:ext cx="45719" cy="714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0" name="29 CuadroTexto"/>
          <p:cNvSpPr txBox="1"/>
          <p:nvPr/>
        </p:nvSpPr>
        <p:spPr>
          <a:xfrm>
            <a:off x="3428992" y="5715016"/>
            <a:ext cx="928694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smtClean="0"/>
              <a:t>¿Banco</a:t>
            </a:r>
          </a:p>
          <a:p>
            <a:r>
              <a:rPr lang="es-MX" sz="1100" smtClean="0"/>
              <a:t>de</a:t>
            </a:r>
          </a:p>
          <a:p>
            <a:r>
              <a:rPr lang="es-MX" sz="1100" smtClean="0"/>
              <a:t>Mejoras?</a:t>
            </a:r>
          </a:p>
          <a:p>
            <a:endParaRPr lang="es-MX" dirty="0"/>
          </a:p>
        </p:txBody>
      </p:sp>
      <p:sp>
        <p:nvSpPr>
          <p:cNvPr id="31" name="30 Rectángulo"/>
          <p:cNvSpPr/>
          <p:nvPr/>
        </p:nvSpPr>
        <p:spPr>
          <a:xfrm>
            <a:off x="214282" y="6000768"/>
            <a:ext cx="1357322" cy="646331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s-MX" dirty="0"/>
              <a:t>Compara</a:t>
            </a:r>
          </a:p>
          <a:p>
            <a:r>
              <a:rPr lang="es-MX" dirty="0"/>
              <a:t>con Líderes</a:t>
            </a:r>
          </a:p>
        </p:txBody>
      </p:sp>
      <p:sp>
        <p:nvSpPr>
          <p:cNvPr id="34" name="33 Flecha arriba"/>
          <p:cNvSpPr/>
          <p:nvPr/>
        </p:nvSpPr>
        <p:spPr>
          <a:xfrm>
            <a:off x="785786" y="5572140"/>
            <a:ext cx="45719" cy="42862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37" name="36 Conector recto de flecha"/>
          <p:cNvCxnSpPr>
            <a:stCxn id="28" idx="1"/>
            <a:endCxn id="25" idx="3"/>
          </p:cNvCxnSpPr>
          <p:nvPr/>
        </p:nvCxnSpPr>
        <p:spPr>
          <a:xfrm rot="10800000">
            <a:off x="1571604" y="5252364"/>
            <a:ext cx="1571636" cy="8198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37 Rectángulo"/>
          <p:cNvSpPr/>
          <p:nvPr/>
        </p:nvSpPr>
        <p:spPr>
          <a:xfrm>
            <a:off x="3071802" y="5715016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dirty="0" smtClean="0"/>
              <a:t>si</a:t>
            </a:r>
            <a:endParaRPr lang="es-MX" dirty="0"/>
          </a:p>
        </p:txBody>
      </p:sp>
      <p:cxnSp>
        <p:nvCxnSpPr>
          <p:cNvPr id="40" name="39 Conector angular"/>
          <p:cNvCxnSpPr>
            <a:endCxn id="31" idx="3"/>
          </p:cNvCxnSpPr>
          <p:nvPr/>
        </p:nvCxnSpPr>
        <p:spPr>
          <a:xfrm rot="10800000">
            <a:off x="1571604" y="6323934"/>
            <a:ext cx="2143140" cy="1769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40 CuadroTexto"/>
          <p:cNvSpPr txBox="1"/>
          <p:nvPr/>
        </p:nvSpPr>
        <p:spPr>
          <a:xfrm>
            <a:off x="3786182" y="6286520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no</a:t>
            </a:r>
            <a:endParaRPr lang="es-MX" dirty="0"/>
          </a:p>
        </p:txBody>
      </p:sp>
      <p:sp>
        <p:nvSpPr>
          <p:cNvPr id="43" name="42 Rectángulo"/>
          <p:cNvSpPr/>
          <p:nvPr/>
        </p:nvSpPr>
        <p:spPr>
          <a:xfrm>
            <a:off x="6286512" y="5000636"/>
            <a:ext cx="1285884" cy="42862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Plantear</a:t>
            </a:r>
          </a:p>
        </p:txBody>
      </p:sp>
      <p:sp>
        <p:nvSpPr>
          <p:cNvPr id="44" name="43 Rectángulo"/>
          <p:cNvSpPr/>
          <p:nvPr/>
        </p:nvSpPr>
        <p:spPr>
          <a:xfrm>
            <a:off x="6286512" y="5500702"/>
            <a:ext cx="1214446" cy="357190"/>
          </a:xfrm>
          <a:prstGeom prst="rect">
            <a:avLst/>
          </a:prstGeom>
          <a:solidFill>
            <a:schemeClr val="bg1"/>
          </a:solidFill>
          <a:ln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Hacer </a:t>
            </a:r>
            <a:endParaRPr lang="es-MX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5" name="44 Rectángulo"/>
          <p:cNvSpPr/>
          <p:nvPr/>
        </p:nvSpPr>
        <p:spPr>
          <a:xfrm>
            <a:off x="6286512" y="5929330"/>
            <a:ext cx="1214446" cy="285752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>
                <a:solidFill>
                  <a:schemeClr val="tx1"/>
                </a:solidFill>
              </a:rPr>
              <a:t>E</a:t>
            </a:r>
            <a:r>
              <a:rPr lang="es-MX" dirty="0" smtClean="0">
                <a:solidFill>
                  <a:schemeClr val="tx1"/>
                </a:solidFill>
              </a:rPr>
              <a:t>studiar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46" name="45 Rectángulo"/>
          <p:cNvSpPr/>
          <p:nvPr/>
        </p:nvSpPr>
        <p:spPr>
          <a:xfrm>
            <a:off x="6286512" y="6286520"/>
            <a:ext cx="1143008" cy="35719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Actuar</a:t>
            </a:r>
            <a:endParaRPr lang="es-MX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8" name="47 CuadroTexto"/>
          <p:cNvSpPr txBox="1"/>
          <p:nvPr/>
        </p:nvSpPr>
        <p:spPr>
          <a:xfrm>
            <a:off x="7724796" y="938194"/>
            <a:ext cx="1571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sp>
        <p:nvSpPr>
          <p:cNvPr id="49" name="48 CuadroTexto"/>
          <p:cNvSpPr txBox="1"/>
          <p:nvPr/>
        </p:nvSpPr>
        <p:spPr>
          <a:xfrm>
            <a:off x="7500958" y="3286124"/>
            <a:ext cx="16430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Modelo de Administración de Procesos</a:t>
            </a:r>
          </a:p>
          <a:p>
            <a:r>
              <a:rPr lang="es-MX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basado en el Ciclo de Mejora de </a:t>
            </a:r>
            <a:r>
              <a:rPr lang="es-MX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Shewhart</a:t>
            </a:r>
            <a:r>
              <a:rPr lang="es-MX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y los 14 puntos del Dr. Edwards </a:t>
            </a:r>
            <a:r>
              <a:rPr lang="es-MX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Deming</a:t>
            </a:r>
            <a:endParaRPr lang="es-MX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DIAGRAMA DEL MODELO DE DIRECCIÓN POR CALIDAD</a:t>
            </a:r>
            <a:endParaRPr lang="es-MX" dirty="0"/>
          </a:p>
        </p:txBody>
      </p:sp>
      <p:sp>
        <p:nvSpPr>
          <p:cNvPr id="5" name="4 Elipse"/>
          <p:cNvSpPr/>
          <p:nvPr/>
        </p:nvSpPr>
        <p:spPr>
          <a:xfrm>
            <a:off x="4000496" y="3214686"/>
            <a:ext cx="2143140" cy="121444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1.-  CLIENTES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857620" y="2643182"/>
            <a:ext cx="2643206" cy="50006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5.- CONOCIMIENTO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3357554" y="2643182"/>
            <a:ext cx="500066" cy="2357454"/>
          </a:xfrm>
          <a:prstGeom prst="rect">
            <a:avLst/>
          </a:prstGeom>
          <a:solidFill>
            <a:srgbClr val="FC68E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MX" sz="2800" dirty="0" smtClean="0"/>
              <a:t>2.- LÍDERES</a:t>
            </a:r>
            <a:endParaRPr lang="es-MX" sz="2800" dirty="0"/>
          </a:p>
        </p:txBody>
      </p:sp>
      <p:sp>
        <p:nvSpPr>
          <p:cNvPr id="9" name="8 Rectángulo"/>
          <p:cNvSpPr/>
          <p:nvPr/>
        </p:nvSpPr>
        <p:spPr>
          <a:xfrm>
            <a:off x="6500826" y="2643182"/>
            <a:ext cx="428628" cy="235745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s-MX" sz="2400" dirty="0" smtClean="0"/>
              <a:t>3.- PERSONAL</a:t>
            </a:r>
            <a:endParaRPr lang="es-MX" sz="2400" dirty="0"/>
          </a:p>
        </p:txBody>
      </p:sp>
      <p:sp>
        <p:nvSpPr>
          <p:cNvPr id="10" name="9 Rectángulo"/>
          <p:cNvSpPr/>
          <p:nvPr/>
        </p:nvSpPr>
        <p:spPr>
          <a:xfrm>
            <a:off x="3857620" y="4500570"/>
            <a:ext cx="2643206" cy="50006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4.- OPERACIÓN</a:t>
            </a:r>
            <a:endParaRPr lang="es-MX" dirty="0"/>
          </a:p>
        </p:txBody>
      </p:sp>
      <p:sp>
        <p:nvSpPr>
          <p:cNvPr id="13" name="12 Arco de bloque"/>
          <p:cNvSpPr/>
          <p:nvPr/>
        </p:nvSpPr>
        <p:spPr>
          <a:xfrm>
            <a:off x="2571736" y="1857364"/>
            <a:ext cx="5286412" cy="2071702"/>
          </a:xfrm>
          <a:prstGeom prst="blockArc">
            <a:avLst/>
          </a:prstGeom>
          <a:solidFill>
            <a:srgbClr val="6EE8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4" name="13 Arco de bloque"/>
          <p:cNvSpPr/>
          <p:nvPr/>
        </p:nvSpPr>
        <p:spPr>
          <a:xfrm rot="10800000">
            <a:off x="2571736" y="3786190"/>
            <a:ext cx="5286412" cy="2071702"/>
          </a:xfrm>
          <a:prstGeom prst="blockArc">
            <a:avLst/>
          </a:prstGeom>
          <a:solidFill>
            <a:srgbClr val="6EE8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5" name="14 Triángulo isósceles"/>
          <p:cNvSpPr/>
          <p:nvPr/>
        </p:nvSpPr>
        <p:spPr>
          <a:xfrm rot="10800000">
            <a:off x="7215206" y="2857496"/>
            <a:ext cx="857256" cy="714380"/>
          </a:xfrm>
          <a:prstGeom prst="triangle">
            <a:avLst/>
          </a:prstGeom>
          <a:solidFill>
            <a:srgbClr val="6EE8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15 Triángulo isósceles"/>
          <p:cNvSpPr/>
          <p:nvPr/>
        </p:nvSpPr>
        <p:spPr>
          <a:xfrm rot="10800000">
            <a:off x="2428860" y="2857496"/>
            <a:ext cx="857256" cy="714380"/>
          </a:xfrm>
          <a:prstGeom prst="triangle">
            <a:avLst/>
          </a:prstGeom>
          <a:solidFill>
            <a:srgbClr val="6EE8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16 Triángulo isósceles"/>
          <p:cNvSpPr/>
          <p:nvPr/>
        </p:nvSpPr>
        <p:spPr>
          <a:xfrm>
            <a:off x="7215206" y="4071942"/>
            <a:ext cx="857256" cy="714380"/>
          </a:xfrm>
          <a:prstGeom prst="triangle">
            <a:avLst/>
          </a:prstGeom>
          <a:solidFill>
            <a:srgbClr val="6EE8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17 Triángulo isósceles"/>
          <p:cNvSpPr/>
          <p:nvPr/>
        </p:nvSpPr>
        <p:spPr>
          <a:xfrm rot="14338996">
            <a:off x="2312903" y="4266149"/>
            <a:ext cx="857256" cy="714380"/>
          </a:xfrm>
          <a:prstGeom prst="triangle">
            <a:avLst/>
          </a:prstGeom>
          <a:solidFill>
            <a:srgbClr val="6EE8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18 CuadroTexto"/>
          <p:cNvSpPr txBox="1"/>
          <p:nvPr/>
        </p:nvSpPr>
        <p:spPr>
          <a:xfrm>
            <a:off x="3500430" y="2000240"/>
            <a:ext cx="3143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6.- VALOR CREADO</a:t>
            </a:r>
            <a:endParaRPr lang="es-MX" sz="2400" dirty="0"/>
          </a:p>
        </p:txBody>
      </p:sp>
      <p:sp>
        <p:nvSpPr>
          <p:cNvPr id="20" name="19 CuadroTexto"/>
          <p:cNvSpPr txBox="1"/>
          <p:nvPr/>
        </p:nvSpPr>
        <p:spPr>
          <a:xfrm>
            <a:off x="3857620" y="5286388"/>
            <a:ext cx="28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VALOR CREADO</a:t>
            </a:r>
            <a:endParaRPr lang="es-MX" sz="2400" dirty="0"/>
          </a:p>
        </p:txBody>
      </p:sp>
      <p:pic>
        <p:nvPicPr>
          <p:cNvPr id="21" name="Picture 3" descr="C:\Users\Karla\AppData\Local\Microsoft\Windows\Temporary Internet Files\Content.IE5\BZQ827LD\MP90042277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641288"/>
            <a:ext cx="2214546" cy="22167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rmedio">
  <a:themeElements>
    <a:clrScheme name="Intermedi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291</TotalTime>
  <Words>1110</Words>
  <Application>Microsoft Office PowerPoint</Application>
  <PresentationFormat>Presentación en pantalla (4:3)</PresentationFormat>
  <Paragraphs>153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3" baseType="lpstr">
      <vt:lpstr>Intermedio</vt:lpstr>
      <vt:lpstr>UNIVERSIDAD DE ORIENTE</vt:lpstr>
      <vt:lpstr>MODELO DE DIRECCIÓN POR CALIDAD (SMTC) VERSION 2006-2008</vt:lpstr>
      <vt:lpstr>RAZÓN DE SER</vt:lpstr>
      <vt:lpstr>SERVICIOS Y PRODUCTOS</vt:lpstr>
      <vt:lpstr>PROPOSITOS</vt:lpstr>
      <vt:lpstr>CALIDAD TOTAL </vt:lpstr>
      <vt:lpstr>PRINCIPIOS</vt:lpstr>
      <vt:lpstr>Diapositiva 8</vt:lpstr>
      <vt:lpstr>DIAGRAMA DEL MODELO DE DIRECCIÓN POR CALIDAD</vt:lpstr>
      <vt:lpstr>1.- </vt:lpstr>
      <vt:lpstr> Subcriterios  </vt:lpstr>
      <vt:lpstr>Diapositiva 12</vt:lpstr>
      <vt:lpstr>Subcriterios  2.1  Cultura organizacional: examina cómo el Equipo Directivo impulsa con el ejemplo, una cultura de trabajo que promueva la creación de valor y la competitividad.  2.2 Sistemas de trabajo: examina cómo el Equipo Directivo promueve la alineación de los puestos y sistemas de trabajo, las políticas y estrategias de la organización, a fin de propiciar alto desempeño y el desarrollo sostenido en el largo plazo.</vt:lpstr>
      <vt:lpstr>Diapositiva 14</vt:lpstr>
      <vt:lpstr>Diapositiva 15</vt:lpstr>
      <vt:lpstr>4.- OPERACIÓN</vt:lpstr>
      <vt:lpstr>Diapositiva 17</vt:lpstr>
      <vt:lpstr>5.- CONOCIMIENTO</vt:lpstr>
      <vt:lpstr>    Subcriterios   5.1 Comunicación: se describe cómo se obtienen y difunden datos e información interna y externa, para apoyar la toma de decisiones en todos los procesos, niveles y localidades de la organización, a fin de crear valor a los clientes directos y usuarios finales. 5.2 Capital Intelectual: se describe como se identifica, estimula, utiliza y protege el conocimiento, el acervo tecnológico, vivencial y cultural de la organización.</vt:lpstr>
      <vt:lpstr>Diapositiva 20</vt:lpstr>
      <vt:lpstr>Subcriterios  6.1 Valor creado al entorno: examina los resultados desde la perspectiva externa de la organización, la relación entre los indicadores clave de negocio y el valor creado a clientes y la comunidad.  6.2 Valor creado a la Organización: examina los resultados desde la perspectiva interna de la organización, la relación entre los indicadores de negocio y de valor creado a los participantes en la producción de productos y servicios, el Consejo, los accionistas, el equipo directivos, el personal operativo y los proveedores.  6.3 Solidez: analiza los resultados globales de la organización y su capacidad para asegurar su permanencia en el mediano y largo plazo </vt:lpstr>
      <vt:lpstr>Diapositiva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DE ORIENTE</dc:title>
  <dc:creator>Karla</dc:creator>
  <cp:lastModifiedBy>Karla</cp:lastModifiedBy>
  <cp:revision>31</cp:revision>
  <dcterms:created xsi:type="dcterms:W3CDTF">2013-05-23T23:14:48Z</dcterms:created>
  <dcterms:modified xsi:type="dcterms:W3CDTF">2013-05-24T20:53:13Z</dcterms:modified>
</cp:coreProperties>
</file>