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EBAA5E-461F-4661-AC39-4C5AF51ECAC0}" type="datetimeFigureOut">
              <a:rPr lang="es-MX" smtClean="0"/>
              <a:t>22/05/2013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CDF3600-806C-4722-BE90-136ED668F5F2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6408712"/>
          </a:xfrm>
        </p:spPr>
        <p:txBody>
          <a:bodyPr/>
          <a:lstStyle/>
          <a:p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>MAESTRIA </a:t>
            </a:r>
            <a:br>
              <a:rPr lang="es-MX" sz="1600" dirty="0" smtClean="0"/>
            </a:br>
            <a:r>
              <a:rPr lang="es-MX" sz="1600" dirty="0" smtClean="0"/>
              <a:t>DESARROLLO PEDAGOGICO</a:t>
            </a:r>
            <a:br>
              <a:rPr lang="es-MX" sz="1600" dirty="0" smtClean="0"/>
            </a:b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>PRESENTA</a:t>
            </a:r>
            <a:br>
              <a:rPr lang="es-MX" sz="1600" dirty="0" smtClean="0"/>
            </a:br>
            <a:r>
              <a:rPr lang="es-MX" sz="1600" dirty="0" smtClean="0"/>
              <a:t> ADRIANA RODRIGUEZ GUERRERO</a:t>
            </a:r>
            <a:br>
              <a:rPr lang="es-MX" sz="1600" dirty="0" smtClean="0"/>
            </a:b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 smtClean="0"/>
              <a:t>ABOGADA</a:t>
            </a:r>
            <a:br>
              <a:rPr lang="es-MX" sz="1600" dirty="0" smtClean="0"/>
            </a:br>
            <a:r>
              <a:rPr lang="es-MX" sz="1600" dirty="0" smtClean="0"/>
              <a:t>LETICIA </a:t>
            </a:r>
            <a:r>
              <a:rPr lang="es-MX" sz="1600" dirty="0" smtClean="0"/>
              <a:t>SANCHEZ SOSA</a:t>
            </a:r>
            <a:r>
              <a:rPr lang="es-MX" sz="1600" dirty="0" smtClean="0"/>
              <a:t/>
            </a:r>
            <a:br>
              <a:rPr lang="es-MX" sz="1600" dirty="0" smtClean="0"/>
            </a:br>
            <a:r>
              <a:rPr lang="es-MX" sz="1600" dirty="0"/>
              <a:t/>
            </a:r>
            <a:br>
              <a:rPr lang="es-MX" sz="1600" dirty="0"/>
            </a:br>
            <a:r>
              <a:rPr lang="es-MX" sz="1600" dirty="0" smtClean="0"/>
              <a:t>MATERIA </a:t>
            </a:r>
            <a:br>
              <a:rPr lang="es-MX" sz="1600" dirty="0" smtClean="0"/>
            </a:br>
            <a:r>
              <a:rPr lang="es-MX" sz="1600" dirty="0" smtClean="0"/>
              <a:t>CALIDAD EDUCATIVA</a:t>
            </a:r>
            <a:br>
              <a:rPr lang="es-MX" sz="1600" dirty="0" smtClean="0"/>
            </a:br>
            <a:r>
              <a:rPr lang="es-MX" sz="1600" dirty="0"/>
              <a:t/>
            </a:r>
            <a:br>
              <a:rPr lang="es-MX" sz="1600" dirty="0"/>
            </a:br>
            <a:endParaRPr lang="es-MX" sz="1600" dirty="0"/>
          </a:p>
        </p:txBody>
      </p:sp>
      <p:pic>
        <p:nvPicPr>
          <p:cNvPr id="4098" name="Picture 2" descr="C:\Users\SVT14125\Pictures\UNIERSIDA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0"/>
            <a:ext cx="6048672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89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8545" y="260648"/>
            <a:ext cx="8897951" cy="6408712"/>
          </a:xfrm>
        </p:spPr>
        <p:txBody>
          <a:bodyPr/>
          <a:lstStyle/>
          <a:p>
            <a:r>
              <a:rPr lang="es-MX" dirty="0" smtClean="0"/>
              <a:t>PUNTOS CLAVE </a:t>
            </a:r>
          </a:p>
          <a:p>
            <a:r>
              <a:rPr lang="es-MX" dirty="0" smtClean="0"/>
              <a:t>JJ                  </a:t>
            </a:r>
            <a:endParaRPr lang="es-MX" dirty="0"/>
          </a:p>
        </p:txBody>
      </p:sp>
      <p:sp>
        <p:nvSpPr>
          <p:cNvPr id="4" name="3 Elipse"/>
          <p:cNvSpPr/>
          <p:nvPr/>
        </p:nvSpPr>
        <p:spPr>
          <a:xfrm>
            <a:off x="3007829" y="1988840"/>
            <a:ext cx="2808312" cy="136815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MODELO EUROPEO</a:t>
            </a:r>
            <a:endParaRPr lang="es-MX" dirty="0"/>
          </a:p>
        </p:txBody>
      </p:sp>
      <p:cxnSp>
        <p:nvCxnSpPr>
          <p:cNvPr id="6" name="5 Conector recto de flecha"/>
          <p:cNvCxnSpPr/>
          <p:nvPr/>
        </p:nvCxnSpPr>
        <p:spPr>
          <a:xfrm flipH="1" flipV="1">
            <a:off x="2411760" y="1843125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395536" y="620688"/>
            <a:ext cx="2232248" cy="11521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EXCELENTE LIDERAZGO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>
          <a:xfrm>
            <a:off x="3347864" y="620688"/>
            <a:ext cx="2016224" cy="11521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POLITICA</a:t>
            </a:r>
            <a:endParaRPr lang="es-MX" dirty="0"/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2771800" y="105273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2763441" y="1052736"/>
            <a:ext cx="5180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/>
              <a:t>EN  SU</a:t>
            </a:r>
            <a:endParaRPr lang="es-MX" sz="800" dirty="0"/>
          </a:p>
        </p:txBody>
      </p:sp>
      <p:sp>
        <p:nvSpPr>
          <p:cNvPr id="13" name="12 Rectángulo"/>
          <p:cNvSpPr/>
          <p:nvPr/>
        </p:nvSpPr>
        <p:spPr>
          <a:xfrm>
            <a:off x="5868144" y="620688"/>
            <a:ext cx="2232248" cy="11521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ESTRATEGIAS </a:t>
            </a:r>
          </a:p>
          <a:p>
            <a:pPr algn="ctr"/>
            <a:r>
              <a:rPr lang="es-MX" dirty="0" smtClean="0"/>
              <a:t>GESTION </a:t>
            </a:r>
          </a:p>
          <a:p>
            <a:pPr algn="ctr"/>
            <a:r>
              <a:rPr lang="es-MX" dirty="0" smtClean="0"/>
              <a:t>RECURSOS</a:t>
            </a:r>
          </a:p>
          <a:p>
            <a:pPr algn="ctr"/>
            <a:r>
              <a:rPr lang="es-MX" dirty="0" smtClean="0"/>
              <a:t>Y ALIANZAS </a:t>
            </a:r>
          </a:p>
          <a:p>
            <a:pPr algn="ctr"/>
            <a:endParaRPr lang="es-MX" dirty="0" smtClean="0"/>
          </a:p>
          <a:p>
            <a:pPr algn="ctr"/>
            <a:endParaRPr lang="es-MX" dirty="0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5436096" y="116045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5292080" y="1160458"/>
            <a:ext cx="7200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00" dirty="0" smtClean="0"/>
              <a:t> EN SUS </a:t>
            </a:r>
            <a:endParaRPr lang="es-MX" sz="700" dirty="0"/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7380312" y="1844824"/>
            <a:ext cx="0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6084168" y="2492896"/>
            <a:ext cx="2520280" cy="86409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OBJETIVO FINAL AUTOEVALUACION</a:t>
            </a:r>
          </a:p>
          <a:p>
            <a:pPr algn="ctr"/>
            <a:endParaRPr lang="es-MX" dirty="0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7416316" y="357301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"/>
          <p:cNvSpPr/>
          <p:nvPr/>
        </p:nvSpPr>
        <p:spPr>
          <a:xfrm>
            <a:off x="5870665" y="4355958"/>
            <a:ext cx="2875279" cy="87324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r>
              <a:rPr lang="es-MX" dirty="0" smtClean="0"/>
              <a:t>COMPROMISO </a:t>
            </a:r>
          </a:p>
          <a:p>
            <a:pPr algn="ctr"/>
            <a:r>
              <a:rPr lang="es-MX" dirty="0" smtClean="0"/>
              <a:t>Y LIDERAZGO</a:t>
            </a:r>
          </a:p>
          <a:p>
            <a:pPr algn="ctr"/>
            <a:endParaRPr lang="es-MX" dirty="0" smtClean="0"/>
          </a:p>
          <a:p>
            <a:pPr algn="ctr"/>
            <a:endParaRPr lang="es-MX" dirty="0"/>
          </a:p>
        </p:txBody>
      </p:sp>
      <p:sp>
        <p:nvSpPr>
          <p:cNvPr id="23" name="22 CuadroTexto"/>
          <p:cNvSpPr txBox="1"/>
          <p:nvPr/>
        </p:nvSpPr>
        <p:spPr>
          <a:xfrm>
            <a:off x="7092280" y="3401851"/>
            <a:ext cx="216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700" dirty="0" smtClean="0"/>
              <a:t>REQUIERE</a:t>
            </a:r>
            <a:endParaRPr lang="es-MX" sz="700" dirty="0"/>
          </a:p>
        </p:txBody>
      </p:sp>
      <p:cxnSp>
        <p:nvCxnSpPr>
          <p:cNvPr id="25" name="24 Conector recto de flecha"/>
          <p:cNvCxnSpPr/>
          <p:nvPr/>
        </p:nvCxnSpPr>
        <p:spPr>
          <a:xfrm flipH="1">
            <a:off x="3923928" y="4576555"/>
            <a:ext cx="13681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Proceso alternativo"/>
          <p:cNvSpPr/>
          <p:nvPr/>
        </p:nvSpPr>
        <p:spPr>
          <a:xfrm>
            <a:off x="395536" y="4301951"/>
            <a:ext cx="2932323" cy="864096"/>
          </a:xfrm>
          <a:prstGeom prst="flowChartAlternate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UN ANALISIS OBJETIVO RIGUROSO Y ESTRUCTURADO DE LA ACTIVIDAD Y DE LOS RESULTADOS </a:t>
            </a:r>
            <a:endParaRPr lang="es-MX" sz="14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3923928" y="4792579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              PERMITE</a:t>
            </a:r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278888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3" grpId="0" animBg="1"/>
      <p:bldP spid="19" grpId="0" animBg="1"/>
      <p:bldP spid="22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07504" y="404664"/>
            <a:ext cx="8712968" cy="5793506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323528" y="620688"/>
            <a:ext cx="2232248" cy="129959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MODELO DE CALIDAD TOTAL</a:t>
            </a:r>
            <a:endParaRPr lang="es-MX" dirty="0"/>
          </a:p>
        </p:txBody>
      </p:sp>
      <p:cxnSp>
        <p:nvCxnSpPr>
          <p:cNvPr id="6" name="5 Conector recto de flecha"/>
          <p:cNvCxnSpPr/>
          <p:nvPr/>
        </p:nvCxnSpPr>
        <p:spPr>
          <a:xfrm>
            <a:off x="2771800" y="127048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3707904" y="620688"/>
            <a:ext cx="2160240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FUE CREADA EN 1988</a:t>
            </a:r>
            <a:endParaRPr lang="es-MX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6012160" y="112474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6876256" y="620688"/>
            <a:ext cx="1872208" cy="11521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14 EMPRESAS EUROPEAS</a:t>
            </a:r>
            <a:endParaRPr lang="es-MX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7956376" y="1920280"/>
            <a:ext cx="0" cy="500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660232" y="2492896"/>
            <a:ext cx="2051992" cy="12961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BASA EN LA ORIENTACION A RESULTADOS</a:t>
            </a:r>
            <a:endParaRPr lang="es-MX" dirty="0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5868144" y="3138686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3851920" y="2492896"/>
            <a:ext cx="2016224" cy="12961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ENFOCADA EN EL CLIENTE</a:t>
            </a:r>
            <a:endParaRPr lang="es-MX" dirty="0"/>
          </a:p>
        </p:txBody>
      </p:sp>
      <p:cxnSp>
        <p:nvCxnSpPr>
          <p:cNvPr id="18" name="17 Conector recto de flecha"/>
          <p:cNvCxnSpPr/>
          <p:nvPr/>
        </p:nvCxnSpPr>
        <p:spPr>
          <a:xfrm flipH="1">
            <a:off x="2951820" y="2996952"/>
            <a:ext cx="7560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323528" y="2420888"/>
            <a:ext cx="2520280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PROCESOS Y APOYO DE TODOS LOS MIEMBROS</a:t>
            </a:r>
            <a:endParaRPr lang="es-MX" dirty="0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1583668" y="378904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"/>
          <p:cNvSpPr/>
          <p:nvPr/>
        </p:nvSpPr>
        <p:spPr>
          <a:xfrm>
            <a:off x="395536" y="4581128"/>
            <a:ext cx="2556284" cy="13681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ABRIL  1999 ACTUALIZO </a:t>
            </a:r>
            <a:endParaRPr lang="es-MX" dirty="0"/>
          </a:p>
        </p:txBody>
      </p:sp>
      <p:cxnSp>
        <p:nvCxnSpPr>
          <p:cNvPr id="24" name="23 Conector recto de flecha"/>
          <p:cNvCxnSpPr/>
          <p:nvPr/>
        </p:nvCxnSpPr>
        <p:spPr>
          <a:xfrm>
            <a:off x="3707904" y="5157192"/>
            <a:ext cx="6120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5166066" y="4581872"/>
            <a:ext cx="2340260" cy="13681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 NOMBRA MODELO DE EXCELENCIA 2000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0958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T14125\Pictures\imagen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41682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08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188640"/>
            <a:ext cx="8280919" cy="6264695"/>
          </a:xfrm>
        </p:spPr>
        <p:txBody>
          <a:bodyPr/>
          <a:lstStyle/>
          <a:p>
            <a:pPr algn="ctr"/>
            <a:r>
              <a:rPr lang="es-MX" dirty="0" smtClean="0"/>
              <a:t>AUTOEVALUACION</a:t>
            </a:r>
          </a:p>
          <a:p>
            <a:pPr algn="ctr"/>
            <a:r>
              <a:rPr lang="es-MX" sz="1400" b="1" dirty="0" smtClean="0"/>
              <a:t>ESTE MODELO EN UNA HERRAMIENTA DE MEJORA POR QUE , DESPUES DE APLICARLO, LA ORGANIZACIÓN PUEDE ESTABLECER LINEAS DE MEJORA CONTUNUA QUE PUEDA INTEGRARSE EN EL PAN DE CALIDAD.</a:t>
            </a:r>
            <a:endParaRPr lang="es-MX" sz="1400" b="1" dirty="0"/>
          </a:p>
        </p:txBody>
      </p:sp>
      <p:pic>
        <p:nvPicPr>
          <p:cNvPr id="2050" name="Picture 2" descr="C:\Users\SVT14125\Pictures\imagen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84350"/>
            <a:ext cx="6912768" cy="466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64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95536" y="260648"/>
            <a:ext cx="8352927" cy="6408711"/>
          </a:xfrm>
        </p:spPr>
        <p:txBody>
          <a:bodyPr/>
          <a:lstStyle/>
          <a:p>
            <a:r>
              <a:rPr lang="es-MX" dirty="0" smtClean="0"/>
              <a:t>PRINCIPIOS FUNDAMENTALES DEL MODELO EFQM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*LIDERAZGO</a:t>
            </a:r>
          </a:p>
          <a:p>
            <a:r>
              <a:rPr lang="es-MX" dirty="0" smtClean="0"/>
              <a:t>POLITICA Y ESTRATEGIA</a:t>
            </a:r>
          </a:p>
          <a:p>
            <a:r>
              <a:rPr lang="es-MX" dirty="0" smtClean="0"/>
              <a:t>GESTION DE LAS PERSONAS</a:t>
            </a:r>
          </a:p>
          <a:p>
            <a:r>
              <a:rPr lang="es-MX" dirty="0" smtClean="0"/>
              <a:t>GESTION DE LOS RECURSOS Y ALIANZAS</a:t>
            </a:r>
          </a:p>
          <a:p>
            <a:r>
              <a:rPr lang="es-MX" dirty="0" smtClean="0"/>
              <a:t>GESTION DE LOS PROCESOS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030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T14125\Pictures\imagen 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265616" cy="573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475656" y="33265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SU ESTRUCTURA SE CONFORMA POR: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37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260649"/>
            <a:ext cx="7745505" cy="5865514"/>
          </a:xfrm>
        </p:spPr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endParaRPr lang="es-MX" dirty="0"/>
          </a:p>
          <a:p>
            <a:pPr algn="ctr"/>
            <a:r>
              <a:rPr lang="es-MX" dirty="0" smtClean="0"/>
              <a:t>GRACIAS POR SU ATENCION</a:t>
            </a:r>
          </a:p>
          <a:p>
            <a:pPr marL="0" indent="0" algn="ctr">
              <a:buNone/>
            </a:pPr>
            <a:endParaRPr lang="es-MX" dirty="0" smtClean="0"/>
          </a:p>
          <a:p>
            <a:endParaRPr lang="es-MX" dirty="0"/>
          </a:p>
        </p:txBody>
      </p:sp>
      <p:pic>
        <p:nvPicPr>
          <p:cNvPr id="1026" name="Picture 2" descr="C:\Users\SVT14125\Pictures\niñ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780928"/>
            <a:ext cx="3528392" cy="20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837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98</TotalTime>
  <Words>145</Words>
  <Application>Microsoft Office PowerPoint</Application>
  <PresentationFormat>Presentación en pantalla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Cartoné</vt:lpstr>
      <vt:lpstr>    MAESTRIA  DESARROLLO PEDAGOGICO  PRESENTA  ADRIANA RODRIGUEZ GUERRERO  ABOGADA LETICIA SANCHEZ SOSA  MATERIA  CALIDAD EDUCATIVA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SVT14125</dc:creator>
  <cp:lastModifiedBy>SVT14125</cp:lastModifiedBy>
  <cp:revision>12</cp:revision>
  <dcterms:created xsi:type="dcterms:W3CDTF">2013-05-19T15:40:37Z</dcterms:created>
  <dcterms:modified xsi:type="dcterms:W3CDTF">2013-05-22T22:39:33Z</dcterms:modified>
</cp:coreProperties>
</file>